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21" r:id="rId2"/>
    <p:sldId id="258" r:id="rId3"/>
    <p:sldId id="257" r:id="rId4"/>
    <p:sldId id="259" r:id="rId5"/>
    <p:sldId id="260" r:id="rId6"/>
    <p:sldId id="262" r:id="rId7"/>
    <p:sldId id="264" r:id="rId8"/>
    <p:sldId id="283" r:id="rId9"/>
    <p:sldId id="267" r:id="rId10"/>
    <p:sldId id="265" r:id="rId11"/>
    <p:sldId id="261" r:id="rId12"/>
    <p:sldId id="268" r:id="rId13"/>
    <p:sldId id="269" r:id="rId14"/>
    <p:sldId id="273" r:id="rId15"/>
    <p:sldId id="274" r:id="rId16"/>
    <p:sldId id="275" r:id="rId17"/>
    <p:sldId id="276" r:id="rId18"/>
    <p:sldId id="277" r:id="rId19"/>
    <p:sldId id="270" r:id="rId20"/>
    <p:sldId id="271" r:id="rId21"/>
    <p:sldId id="272" r:id="rId22"/>
    <p:sldId id="263" r:id="rId23"/>
    <p:sldId id="293" r:id="rId24"/>
    <p:sldId id="278" r:id="rId25"/>
    <p:sldId id="279" r:id="rId26"/>
    <p:sldId id="280" r:id="rId27"/>
    <p:sldId id="281" r:id="rId28"/>
    <p:sldId id="297" r:id="rId29"/>
    <p:sldId id="298" r:id="rId30"/>
    <p:sldId id="308" r:id="rId31"/>
    <p:sldId id="282" r:id="rId32"/>
    <p:sldId id="284" r:id="rId33"/>
    <p:sldId id="286" r:id="rId34"/>
    <p:sldId id="285" r:id="rId35"/>
    <p:sldId id="301" r:id="rId36"/>
    <p:sldId id="288" r:id="rId37"/>
    <p:sldId id="289" r:id="rId38"/>
    <p:sldId id="287" r:id="rId39"/>
    <p:sldId id="290" r:id="rId40"/>
    <p:sldId id="291" r:id="rId41"/>
    <p:sldId id="292" r:id="rId42"/>
    <p:sldId id="303" r:id="rId43"/>
    <p:sldId id="304" r:id="rId44"/>
    <p:sldId id="309" r:id="rId45"/>
    <p:sldId id="310" r:id="rId46"/>
    <p:sldId id="306" r:id="rId47"/>
    <p:sldId id="295" r:id="rId48"/>
    <p:sldId id="305" r:id="rId49"/>
    <p:sldId id="314" r:id="rId50"/>
    <p:sldId id="299" r:id="rId51"/>
    <p:sldId id="300" r:id="rId52"/>
    <p:sldId id="316" r:id="rId53"/>
    <p:sldId id="312" r:id="rId54"/>
    <p:sldId id="315" r:id="rId55"/>
    <p:sldId id="317" r:id="rId56"/>
    <p:sldId id="318" r:id="rId57"/>
    <p:sldId id="322" r:id="rId58"/>
    <p:sldId id="307" r:id="rId59"/>
    <p:sldId id="320" r:id="rId60"/>
    <p:sldId id="296" r:id="rId61"/>
    <p:sldId id="319" r:id="rId62"/>
    <p:sldId id="294" r:id="rId6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02.06.2016</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725C68B6-61C2-468F-89AB-4B9F7531AA68}"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02.06.2016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02.06.2016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02.06.2016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02.06.2016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02.06.2016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02.06.2016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02.06.2016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02.06.2016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02.06.2016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B106E36-FD25-4E2D-B0AA-010F637433A0}" type="datetimeFigureOut">
              <a:rPr lang="ru-RU" smtClean="0"/>
              <a:pPr/>
              <a:t>02.06.2016</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Профильный лагерь «Юный археолог»</a:t>
            </a:r>
            <a:endParaRPr lang="ru-RU" dirty="0"/>
          </a:p>
        </p:txBody>
      </p:sp>
      <p:pic>
        <p:nvPicPr>
          <p:cNvPr id="6146" name="Picture 2" descr="C:\Users\итц\Desktop\лето 14г\3 день\IMG_1101.JPG"/>
          <p:cNvPicPr>
            <a:picLocks noGrp="1" noChangeAspect="1" noChangeArrowheads="1"/>
          </p:cNvPicPr>
          <p:nvPr>
            <p:ph idx="1"/>
          </p:nvPr>
        </p:nvPicPr>
        <p:blipFill>
          <a:blip r:embed="rId2" cstate="print"/>
          <a:srcRect/>
          <a:stretch>
            <a:fillRect/>
          </a:stretch>
        </p:blipFill>
        <p:spPr bwMode="auto">
          <a:xfrm>
            <a:off x="1571604" y="1500174"/>
            <a:ext cx="6072230" cy="4554173"/>
          </a:xfrm>
          <a:prstGeom prst="rect">
            <a:avLst/>
          </a:prstGeom>
          <a:noFill/>
        </p:spPr>
      </p:pic>
      <p:sp>
        <p:nvSpPr>
          <p:cNvPr id="47105" name="Rectangle 1"/>
          <p:cNvSpPr>
            <a:spLocks noChangeArrowheads="1"/>
          </p:cNvSpPr>
          <p:nvPr/>
        </p:nvSpPr>
        <p:spPr bwMode="auto">
          <a:xfrm>
            <a:off x="428596" y="6211669"/>
            <a:ext cx="850112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970213" algn="ctr"/>
                <a:tab pos="5940425" algn="r"/>
              </a:tabLst>
            </a:pPr>
            <a:r>
              <a:rPr kumimoji="0" lang="ru-RU" sz="1200" b="1" i="0" u="none" strike="noStrike" cap="none" normalizeH="0" baseline="0" dirty="0" smtClean="0">
                <a:ln>
                  <a:noFill/>
                </a:ln>
                <a:solidFill>
                  <a:schemeClr val="bg1"/>
                </a:solidFill>
                <a:effectLst/>
                <a:cs typeface="Arial" pitchFamily="34" charset="0"/>
              </a:rPr>
              <a:t>Выполнила:</a:t>
            </a:r>
            <a:r>
              <a:rPr kumimoji="0" lang="ru-RU" sz="1200" b="1" i="0" u="none" strike="noStrike" cap="none" normalizeH="0" dirty="0" smtClean="0">
                <a:ln>
                  <a:noFill/>
                </a:ln>
                <a:solidFill>
                  <a:schemeClr val="bg1"/>
                </a:solidFill>
                <a:effectLst/>
                <a:cs typeface="Arial" pitchFamily="34" charset="0"/>
              </a:rPr>
              <a:t> Серова Наталья Сергеевна учитель изобразительного искусства</a:t>
            </a:r>
            <a:endParaRPr kumimoji="0" lang="ru-RU" sz="1200" b="1" i="0" u="none" strike="noStrike" cap="none" normalizeH="0" baseline="0" dirty="0" smtClean="0">
              <a:ln>
                <a:noFill/>
              </a:ln>
              <a:solidFill>
                <a:schemeClr val="bg1"/>
              </a:solidFill>
              <a:effectLst/>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lstStyle/>
          <a:p>
            <a:r>
              <a:rPr lang="ru-RU" dirty="0" smtClean="0"/>
              <a:t>Наши находки. </a:t>
            </a:r>
            <a:endParaRPr lang="ru-RU"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1142976" y="1000108"/>
            <a:ext cx="7368163" cy="55261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285860"/>
          </a:xfrm>
        </p:spPr>
        <p:txBody>
          <a:bodyPr>
            <a:normAutofit fontScale="90000"/>
          </a:bodyPr>
          <a:lstStyle/>
          <a:p>
            <a:r>
              <a:rPr lang="ru-RU" dirty="0" smtClean="0"/>
              <a:t>Объяснение по собранному материалу.</a:t>
            </a:r>
            <a:endParaRPr lang="ru-RU" dirty="0"/>
          </a:p>
        </p:txBody>
      </p:sp>
      <p:pic>
        <p:nvPicPr>
          <p:cNvPr id="8195" name="Picture 3"/>
          <p:cNvPicPr>
            <a:picLocks noGrp="1" noChangeAspect="1" noChangeArrowheads="1"/>
          </p:cNvPicPr>
          <p:nvPr>
            <p:ph idx="1"/>
          </p:nvPr>
        </p:nvPicPr>
        <p:blipFill>
          <a:blip r:embed="rId2" cstate="print"/>
          <a:srcRect/>
          <a:stretch>
            <a:fillRect/>
          </a:stretch>
        </p:blipFill>
        <p:spPr bwMode="auto">
          <a:xfrm>
            <a:off x="1309664" y="1357298"/>
            <a:ext cx="6977111" cy="5232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71546"/>
          </a:xfrm>
        </p:spPr>
        <p:txBody>
          <a:bodyPr/>
          <a:lstStyle/>
          <a:p>
            <a:r>
              <a:rPr lang="ru-RU" dirty="0" smtClean="0"/>
              <a:t>На берегу озера.</a:t>
            </a:r>
            <a:endParaRPr lang="ru-RU"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4857752" y="1000108"/>
            <a:ext cx="4071966" cy="5429288"/>
          </a:xfrm>
          <a:prstGeom prst="rect">
            <a:avLst/>
          </a:prstGeom>
          <a:noFill/>
          <a:ln w="9525">
            <a:noFill/>
            <a:miter lim="800000"/>
            <a:headEnd/>
            <a:tailEnd/>
          </a:ln>
          <a:effectLst/>
        </p:spPr>
      </p:pic>
      <p:pic>
        <p:nvPicPr>
          <p:cNvPr id="7170" name="Picture 2" descr="C:\Users\итц\Desktop\лето 14г\1 день\IMG_1050.JPG"/>
          <p:cNvPicPr>
            <a:picLocks noChangeAspect="1" noChangeArrowheads="1"/>
          </p:cNvPicPr>
          <p:nvPr/>
        </p:nvPicPr>
        <p:blipFill>
          <a:blip r:embed="rId3" cstate="print"/>
          <a:srcRect/>
          <a:stretch>
            <a:fillRect/>
          </a:stretch>
        </p:blipFill>
        <p:spPr bwMode="auto">
          <a:xfrm>
            <a:off x="285720" y="928670"/>
            <a:ext cx="4143404" cy="310741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lstStyle/>
          <a:p>
            <a:r>
              <a:rPr lang="ru-RU" dirty="0" smtClean="0"/>
              <a:t>На территории озера</a:t>
            </a:r>
            <a:endParaRPr lang="ru-RU"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1432983" y="1600200"/>
            <a:ext cx="6278033"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2594"/>
          </a:xfrm>
        </p:spPr>
        <p:txBody>
          <a:bodyPr>
            <a:normAutofit fontScale="90000"/>
          </a:bodyPr>
          <a:lstStyle/>
          <a:p>
            <a:r>
              <a:rPr lang="ru-RU" dirty="0" smtClean="0"/>
              <a:t>Осмотр территории памятника.</a:t>
            </a:r>
            <a:endParaRPr lang="ru-RU"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1000100" y="1214422"/>
            <a:ext cx="6887654" cy="51657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85728"/>
            <a:ext cx="9144000" cy="1071570"/>
          </a:xfrm>
        </p:spPr>
        <p:txBody>
          <a:bodyPr>
            <a:normAutofit fontScale="90000"/>
          </a:bodyPr>
          <a:lstStyle/>
          <a:p>
            <a:r>
              <a:rPr lang="ru-RU" dirty="0" smtClean="0"/>
              <a:t>Поселение на </a:t>
            </a:r>
            <a:r>
              <a:rPr lang="ru-RU" dirty="0" smtClean="0"/>
              <a:t>р. </a:t>
            </a:r>
            <a:r>
              <a:rPr lang="ru-RU" dirty="0" err="1" smtClean="0"/>
              <a:t>Халбинска</a:t>
            </a:r>
            <a:r>
              <a:rPr lang="ru-RU" dirty="0" smtClean="0"/>
              <a:t>. </a:t>
            </a:r>
            <a:r>
              <a:rPr lang="ru-RU" dirty="0" smtClean="0"/>
              <a:t>Рабочие моменты.</a:t>
            </a:r>
            <a:endParaRPr lang="ru-RU" dirty="0"/>
          </a:p>
        </p:txBody>
      </p:sp>
      <p:pic>
        <p:nvPicPr>
          <p:cNvPr id="20482" name="Picture 2"/>
          <p:cNvPicPr>
            <a:picLocks noGrp="1" noChangeAspect="1" noChangeArrowheads="1"/>
          </p:cNvPicPr>
          <p:nvPr>
            <p:ph idx="1"/>
          </p:nvPr>
        </p:nvPicPr>
        <p:blipFill>
          <a:blip r:embed="rId2" cstate="print"/>
          <a:srcRect/>
          <a:stretch>
            <a:fillRect/>
          </a:stretch>
        </p:blipFill>
        <p:spPr bwMode="auto">
          <a:xfrm>
            <a:off x="357158" y="1571612"/>
            <a:ext cx="4386874" cy="4429156"/>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cstate="print"/>
          <a:srcRect/>
          <a:stretch>
            <a:fillRect/>
          </a:stretch>
        </p:blipFill>
        <p:spPr bwMode="auto">
          <a:xfrm>
            <a:off x="4857752" y="1571612"/>
            <a:ext cx="4027646" cy="4786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Находки первого дня.</a:t>
            </a:r>
            <a:endParaRPr lang="ru-RU" dirty="0"/>
          </a:p>
        </p:txBody>
      </p:sp>
      <p:pic>
        <p:nvPicPr>
          <p:cNvPr id="21506" name="Picture 2"/>
          <p:cNvPicPr>
            <a:picLocks noGrp="1" noChangeAspect="1" noChangeArrowheads="1"/>
          </p:cNvPicPr>
          <p:nvPr>
            <p:ph idx="1"/>
          </p:nvPr>
        </p:nvPicPr>
        <p:blipFill>
          <a:blip r:embed="rId2" cstate="print"/>
          <a:srcRect/>
          <a:stretch>
            <a:fillRect/>
          </a:stretch>
        </p:blipFill>
        <p:spPr bwMode="auto">
          <a:xfrm>
            <a:off x="1432983" y="1600200"/>
            <a:ext cx="6278033"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fontScale="90000"/>
          </a:bodyPr>
          <a:lstStyle/>
          <a:p>
            <a:r>
              <a:rPr lang="ru-RU" dirty="0" smtClean="0"/>
              <a:t>Фрагмент венчика сосуда</a:t>
            </a:r>
            <a:br>
              <a:rPr lang="ru-RU" dirty="0" smtClean="0"/>
            </a:br>
            <a:r>
              <a:rPr lang="ru-RU" dirty="0" smtClean="0"/>
              <a:t>12 век чжурчжэни</a:t>
            </a:r>
            <a:endParaRPr lang="ru-RU" dirty="0"/>
          </a:p>
        </p:txBody>
      </p:sp>
      <p:pic>
        <p:nvPicPr>
          <p:cNvPr id="19458" name="Picture 2"/>
          <p:cNvPicPr>
            <a:picLocks noGrp="1" noChangeAspect="1" noChangeArrowheads="1"/>
          </p:cNvPicPr>
          <p:nvPr>
            <p:ph idx="1"/>
          </p:nvPr>
        </p:nvPicPr>
        <p:blipFill>
          <a:blip r:embed="rId2" cstate="print"/>
          <a:srcRect/>
          <a:stretch>
            <a:fillRect/>
          </a:stretch>
        </p:blipFill>
        <p:spPr bwMode="auto">
          <a:xfrm>
            <a:off x="1563561" y="1285860"/>
            <a:ext cx="6418561" cy="50228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1439850"/>
          </a:xfrm>
        </p:spPr>
        <p:txBody>
          <a:bodyPr>
            <a:normAutofit fontScale="90000"/>
          </a:bodyPr>
          <a:lstStyle/>
          <a:p>
            <a:r>
              <a:rPr lang="ru-RU" dirty="0" smtClean="0"/>
              <a:t> Фрагмент венчика. Ранний железный век </a:t>
            </a:r>
            <a:r>
              <a:rPr lang="ru-RU" dirty="0" err="1" smtClean="0"/>
              <a:t>польцевская</a:t>
            </a:r>
            <a:r>
              <a:rPr lang="ru-RU" dirty="0" smtClean="0"/>
              <a:t> культура</a:t>
            </a:r>
            <a:endParaRPr lang="ru-RU" dirty="0"/>
          </a:p>
        </p:txBody>
      </p:sp>
      <p:pic>
        <p:nvPicPr>
          <p:cNvPr id="17410" name="Picture 2"/>
          <p:cNvPicPr>
            <a:picLocks noGrp="1" noChangeAspect="1" noChangeArrowheads="1"/>
          </p:cNvPicPr>
          <p:nvPr>
            <p:ph idx="1"/>
          </p:nvPr>
        </p:nvPicPr>
        <p:blipFill>
          <a:blip r:embed="rId2" cstate="print"/>
          <a:srcRect/>
          <a:stretch>
            <a:fillRect/>
          </a:stretch>
        </p:blipFill>
        <p:spPr bwMode="auto">
          <a:xfrm>
            <a:off x="1928794" y="1785926"/>
            <a:ext cx="6262731" cy="4697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1011222"/>
          </a:xfrm>
        </p:spPr>
        <p:txBody>
          <a:bodyPr>
            <a:normAutofit fontScale="90000"/>
          </a:bodyPr>
          <a:lstStyle/>
          <a:p>
            <a:r>
              <a:rPr lang="ru-RU" dirty="0" smtClean="0"/>
              <a:t>Фрагмент венчика. Неолит. </a:t>
            </a:r>
            <a:r>
              <a:rPr lang="ru-RU" dirty="0" err="1" smtClean="0"/>
              <a:t>Кондонская</a:t>
            </a:r>
            <a:r>
              <a:rPr lang="ru-RU" dirty="0" smtClean="0"/>
              <a:t> культура</a:t>
            </a:r>
            <a:endParaRPr lang="ru-RU" dirty="0"/>
          </a:p>
        </p:txBody>
      </p:sp>
      <p:pic>
        <p:nvPicPr>
          <p:cNvPr id="16386" name="Picture 2"/>
          <p:cNvPicPr>
            <a:picLocks noGrp="1" noChangeAspect="1" noChangeArrowheads="1"/>
          </p:cNvPicPr>
          <p:nvPr>
            <p:ph idx="1"/>
          </p:nvPr>
        </p:nvPicPr>
        <p:blipFill>
          <a:blip r:embed="rId2" cstate="print"/>
          <a:srcRect/>
          <a:stretch>
            <a:fillRect/>
          </a:stretch>
        </p:blipFill>
        <p:spPr bwMode="auto">
          <a:xfrm>
            <a:off x="1214414" y="1325924"/>
            <a:ext cx="6929486" cy="51971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571612"/>
          </a:xfrm>
        </p:spPr>
        <p:txBody>
          <a:bodyPr>
            <a:normAutofit fontScale="90000"/>
          </a:bodyPr>
          <a:lstStyle/>
          <a:p>
            <a:r>
              <a:rPr lang="ru-RU" dirty="0" smtClean="0"/>
              <a:t> </a:t>
            </a:r>
            <a:r>
              <a:rPr lang="ru-RU" sz="3200" dirty="0" smtClean="0">
                <a:latin typeface="+mn-lt"/>
              </a:rPr>
              <a:t>Филатова Инга Владимировна кандидат исторических </a:t>
            </a:r>
            <a:r>
              <a:rPr lang="ru-RU" sz="3200" dirty="0" smtClean="0">
                <a:latin typeface="+mn-lt"/>
              </a:rPr>
              <a:t>наук, </a:t>
            </a:r>
            <a:r>
              <a:rPr lang="ru-RU" sz="3200" dirty="0" smtClean="0">
                <a:latin typeface="+mn-lt"/>
              </a:rPr>
              <a:t>доцент кафедры истории и юриспруденции </a:t>
            </a:r>
            <a:r>
              <a:rPr lang="ru-RU" sz="3200" dirty="0" err="1" smtClean="0">
                <a:latin typeface="+mn-lt"/>
              </a:rPr>
              <a:t>АмГПГУ</a:t>
            </a:r>
            <a:r>
              <a:rPr lang="ru-RU" sz="3200" dirty="0" smtClean="0">
                <a:latin typeface="+mn-lt"/>
              </a:rPr>
              <a:t> </a:t>
            </a:r>
            <a:endParaRPr lang="ru-RU" sz="3200" dirty="0">
              <a:latin typeface="+mn-lt"/>
            </a:endParaRPr>
          </a:p>
        </p:txBody>
      </p:sp>
      <p:pic>
        <p:nvPicPr>
          <p:cNvPr id="2050" name="Picture 2"/>
          <p:cNvPicPr>
            <a:picLocks noChangeAspect="1" noChangeArrowheads="1"/>
          </p:cNvPicPr>
          <p:nvPr/>
        </p:nvPicPr>
        <p:blipFill>
          <a:blip r:embed="rId2" cstate="print"/>
          <a:srcRect/>
          <a:stretch>
            <a:fillRect/>
          </a:stretch>
        </p:blipFill>
        <p:spPr bwMode="auto">
          <a:xfrm>
            <a:off x="2214546" y="1500173"/>
            <a:ext cx="4786346" cy="5051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fontScale="90000"/>
          </a:bodyPr>
          <a:lstStyle/>
          <a:p>
            <a:r>
              <a:rPr lang="ru-RU" dirty="0" smtClean="0"/>
              <a:t>Фрагмент сосуда. Раннее средневековье. Культура </a:t>
            </a:r>
            <a:r>
              <a:rPr lang="ru-RU" dirty="0" err="1" smtClean="0"/>
              <a:t>мохэ</a:t>
            </a:r>
            <a:r>
              <a:rPr lang="ru-RU" dirty="0" smtClean="0"/>
              <a:t>.</a:t>
            </a:r>
            <a:endParaRPr lang="ru-RU"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1699914" y="1428736"/>
            <a:ext cx="5953350" cy="48799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Фрагмент стенки сосуда. Неолит. </a:t>
            </a:r>
            <a:r>
              <a:rPr lang="ru-RU" dirty="0" err="1" smtClean="0"/>
              <a:t>Кондонская</a:t>
            </a:r>
            <a:r>
              <a:rPr lang="ru-RU" dirty="0" smtClean="0"/>
              <a:t> культура.</a:t>
            </a:r>
            <a:endParaRPr lang="ru-RU"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1432983" y="1600200"/>
            <a:ext cx="6278033"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86182" y="274638"/>
            <a:ext cx="5357818" cy="1296974"/>
          </a:xfrm>
        </p:spPr>
        <p:txBody>
          <a:bodyPr>
            <a:normAutofit fontScale="90000"/>
          </a:bodyPr>
          <a:lstStyle/>
          <a:p>
            <a:r>
              <a:rPr lang="ru-RU" dirty="0" smtClean="0"/>
              <a:t>Фрагмент котла. Нанайцы, 1 пол. 20 в. </a:t>
            </a:r>
            <a:endParaRPr lang="ru-RU"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2500298" y="1928802"/>
            <a:ext cx="6278033" cy="4708525"/>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28596" y="500042"/>
            <a:ext cx="3316120" cy="35004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Жаровня. Нанайцы. пер.пол. 20 в. </a:t>
            </a:r>
            <a:endParaRPr lang="ru-RU" dirty="0"/>
          </a:p>
        </p:txBody>
      </p:sp>
      <p:pic>
        <p:nvPicPr>
          <p:cNvPr id="1026" name="Picture 2" descr="C:\Users\итц\Desktop\лето 14г\1 день\IMG_0992.JPG"/>
          <p:cNvPicPr>
            <a:picLocks noGrp="1" noChangeAspect="1" noChangeArrowheads="1"/>
          </p:cNvPicPr>
          <p:nvPr>
            <p:ph idx="1"/>
          </p:nvPr>
        </p:nvPicPr>
        <p:blipFill>
          <a:blip r:embed="rId2" cstate="print"/>
          <a:srcRect/>
          <a:stretch>
            <a:fillRect/>
          </a:stretch>
        </p:blipFill>
        <p:spPr bwMode="auto">
          <a:xfrm>
            <a:off x="1432983" y="1600200"/>
            <a:ext cx="6278033" cy="470852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Второй день находок. Осмотр местонахождения памятника.</a:t>
            </a:r>
            <a:endParaRPr lang="ru-RU" dirty="0"/>
          </a:p>
        </p:txBody>
      </p:sp>
      <p:pic>
        <p:nvPicPr>
          <p:cNvPr id="22530" name="Picture 2"/>
          <p:cNvPicPr>
            <a:picLocks noGrp="1" noChangeAspect="1" noChangeArrowheads="1"/>
          </p:cNvPicPr>
          <p:nvPr>
            <p:ph idx="1"/>
          </p:nvPr>
        </p:nvPicPr>
        <p:blipFill>
          <a:blip r:embed="rId2" cstate="print"/>
          <a:srcRect/>
          <a:stretch>
            <a:fillRect/>
          </a:stretch>
        </p:blipFill>
        <p:spPr bwMode="auto">
          <a:xfrm>
            <a:off x="500034" y="1500174"/>
            <a:ext cx="2832472"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2594"/>
          </a:xfrm>
        </p:spPr>
        <p:txBody>
          <a:bodyPr>
            <a:normAutofit fontScale="90000"/>
          </a:bodyPr>
          <a:lstStyle/>
          <a:p>
            <a:r>
              <a:rPr lang="ru-RU" dirty="0" smtClean="0"/>
              <a:t>Разметка участка </a:t>
            </a:r>
            <a:endParaRPr lang="ru-RU" dirty="0"/>
          </a:p>
        </p:txBody>
      </p:sp>
      <p:pic>
        <p:nvPicPr>
          <p:cNvPr id="23554" name="Picture 2"/>
          <p:cNvPicPr>
            <a:picLocks noGrp="1" noChangeAspect="1" noChangeArrowheads="1"/>
          </p:cNvPicPr>
          <p:nvPr>
            <p:ph idx="1"/>
          </p:nvPr>
        </p:nvPicPr>
        <p:blipFill>
          <a:blip r:embed="rId2" cstate="print"/>
          <a:srcRect/>
          <a:stretch>
            <a:fillRect/>
          </a:stretch>
        </p:blipFill>
        <p:spPr bwMode="auto">
          <a:xfrm>
            <a:off x="357158" y="857232"/>
            <a:ext cx="2643206" cy="2238402"/>
          </a:xfrm>
          <a:prstGeom prst="rect">
            <a:avLst/>
          </a:prstGeom>
          <a:noFill/>
          <a:ln w="9525">
            <a:noFill/>
            <a:miter lim="800000"/>
            <a:headEnd/>
            <a:tailEnd/>
          </a:ln>
          <a:effectLst/>
        </p:spPr>
      </p:pic>
      <p:pic>
        <p:nvPicPr>
          <p:cNvPr id="23555" name="Picture 3"/>
          <p:cNvPicPr>
            <a:picLocks noChangeAspect="1" noChangeArrowheads="1"/>
          </p:cNvPicPr>
          <p:nvPr/>
        </p:nvPicPr>
        <p:blipFill>
          <a:blip r:embed="rId3" cstate="print"/>
          <a:srcRect/>
          <a:stretch>
            <a:fillRect/>
          </a:stretch>
        </p:blipFill>
        <p:spPr bwMode="auto">
          <a:xfrm>
            <a:off x="5301463" y="3429000"/>
            <a:ext cx="3842537" cy="3219289"/>
          </a:xfrm>
          <a:prstGeom prst="rect">
            <a:avLst/>
          </a:prstGeom>
          <a:noFill/>
          <a:ln w="9525">
            <a:noFill/>
            <a:miter lim="800000"/>
            <a:headEnd/>
            <a:tailEnd/>
          </a:ln>
          <a:effectLst/>
        </p:spPr>
      </p:pic>
      <p:pic>
        <p:nvPicPr>
          <p:cNvPr id="23557" name="Picture 5"/>
          <p:cNvPicPr>
            <a:picLocks noChangeAspect="1" noChangeArrowheads="1"/>
          </p:cNvPicPr>
          <p:nvPr/>
        </p:nvPicPr>
        <p:blipFill>
          <a:blip r:embed="rId4" cstate="print"/>
          <a:srcRect/>
          <a:stretch>
            <a:fillRect/>
          </a:stretch>
        </p:blipFill>
        <p:spPr bwMode="auto">
          <a:xfrm>
            <a:off x="5286380" y="785794"/>
            <a:ext cx="3214710" cy="2410923"/>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285720" y="4286256"/>
            <a:ext cx="3048159" cy="2286016"/>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print"/>
          <a:srcRect/>
          <a:stretch>
            <a:fillRect/>
          </a:stretch>
        </p:blipFill>
        <p:spPr bwMode="auto">
          <a:xfrm>
            <a:off x="2643174" y="2214554"/>
            <a:ext cx="3286148" cy="24646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2984"/>
          </a:xfrm>
        </p:spPr>
        <p:txBody>
          <a:bodyPr>
            <a:normAutofit fontScale="90000"/>
          </a:bodyPr>
          <a:lstStyle/>
          <a:p>
            <a:r>
              <a:rPr lang="ru-RU" dirty="0" smtClean="0"/>
              <a:t>Определение и сбор находок по квадратам.</a:t>
            </a:r>
            <a:endParaRPr lang="ru-RU" dirty="0"/>
          </a:p>
        </p:txBody>
      </p:sp>
      <p:pic>
        <p:nvPicPr>
          <p:cNvPr id="24581" name="Picture 5"/>
          <p:cNvPicPr>
            <a:picLocks noChangeAspect="1" noChangeArrowheads="1"/>
          </p:cNvPicPr>
          <p:nvPr/>
        </p:nvPicPr>
        <p:blipFill>
          <a:blip r:embed="rId2" cstate="print"/>
          <a:srcRect/>
          <a:stretch>
            <a:fillRect/>
          </a:stretch>
        </p:blipFill>
        <p:spPr bwMode="auto">
          <a:xfrm>
            <a:off x="714348" y="1071546"/>
            <a:ext cx="3500462" cy="2708895"/>
          </a:xfrm>
          <a:prstGeom prst="rect">
            <a:avLst/>
          </a:prstGeom>
          <a:noFill/>
          <a:ln w="9525">
            <a:noFill/>
            <a:miter lim="800000"/>
            <a:headEnd/>
            <a:tailEnd/>
          </a:ln>
          <a:effectLst/>
        </p:spPr>
      </p:pic>
      <p:pic>
        <p:nvPicPr>
          <p:cNvPr id="24582" name="Picture 6"/>
          <p:cNvPicPr>
            <a:picLocks noChangeAspect="1" noChangeArrowheads="1"/>
          </p:cNvPicPr>
          <p:nvPr/>
        </p:nvPicPr>
        <p:blipFill>
          <a:blip r:embed="rId3" cstate="print"/>
          <a:srcRect/>
          <a:stretch>
            <a:fillRect/>
          </a:stretch>
        </p:blipFill>
        <p:spPr bwMode="auto">
          <a:xfrm>
            <a:off x="5857884" y="857232"/>
            <a:ext cx="2903931" cy="2928559"/>
          </a:xfrm>
          <a:prstGeom prst="rect">
            <a:avLst/>
          </a:prstGeom>
          <a:noFill/>
          <a:ln w="9525">
            <a:noFill/>
            <a:miter lim="800000"/>
            <a:headEnd/>
            <a:tailEnd/>
          </a:ln>
          <a:effectLst/>
        </p:spPr>
      </p:pic>
      <p:pic>
        <p:nvPicPr>
          <p:cNvPr id="24583" name="Picture 7"/>
          <p:cNvPicPr>
            <a:picLocks noChangeAspect="1" noChangeArrowheads="1"/>
          </p:cNvPicPr>
          <p:nvPr/>
        </p:nvPicPr>
        <p:blipFill>
          <a:blip r:embed="rId4" cstate="print"/>
          <a:srcRect/>
          <a:stretch>
            <a:fillRect/>
          </a:stretch>
        </p:blipFill>
        <p:spPr bwMode="auto">
          <a:xfrm>
            <a:off x="714348" y="3929066"/>
            <a:ext cx="3429024" cy="2720665"/>
          </a:xfrm>
          <a:prstGeom prst="rect">
            <a:avLst/>
          </a:prstGeom>
          <a:noFill/>
          <a:ln w="9525">
            <a:noFill/>
            <a:miter lim="800000"/>
            <a:headEnd/>
            <a:tailEnd/>
          </a:ln>
          <a:effectLst/>
        </p:spPr>
      </p:pic>
      <p:pic>
        <p:nvPicPr>
          <p:cNvPr id="24584" name="Picture 8"/>
          <p:cNvPicPr>
            <a:picLocks noChangeAspect="1" noChangeArrowheads="1"/>
          </p:cNvPicPr>
          <p:nvPr/>
        </p:nvPicPr>
        <p:blipFill>
          <a:blip r:embed="rId5" cstate="print"/>
          <a:srcRect/>
          <a:stretch>
            <a:fillRect/>
          </a:stretch>
        </p:blipFill>
        <p:spPr bwMode="auto">
          <a:xfrm>
            <a:off x="5500694" y="4000504"/>
            <a:ext cx="3214710" cy="2619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fontScale="90000"/>
          </a:bodyPr>
          <a:lstStyle/>
          <a:p>
            <a:r>
              <a:rPr lang="ru-RU" dirty="0" smtClean="0"/>
              <a:t>Результат второго дня</a:t>
            </a:r>
            <a:br>
              <a:rPr lang="ru-RU" dirty="0" smtClean="0"/>
            </a:br>
            <a:r>
              <a:rPr lang="ru-RU" dirty="0" smtClean="0"/>
              <a:t>Топоры. Ранний железный век.</a:t>
            </a:r>
            <a:endParaRPr lang="ru-RU" dirty="0"/>
          </a:p>
        </p:txBody>
      </p:sp>
      <p:pic>
        <p:nvPicPr>
          <p:cNvPr id="1026" name="Picture 2" descr="C:\Users\итц\Desktop\лето 14г\4 день\IMG_1173.JPG"/>
          <p:cNvPicPr>
            <a:picLocks noGrp="1" noChangeAspect="1" noChangeArrowheads="1"/>
          </p:cNvPicPr>
          <p:nvPr>
            <p:ph idx="1"/>
          </p:nvPr>
        </p:nvPicPr>
        <p:blipFill>
          <a:blip r:embed="rId2" cstate="print"/>
          <a:srcRect/>
          <a:stretch>
            <a:fillRect/>
          </a:stretch>
        </p:blipFill>
        <p:spPr bwMode="auto">
          <a:xfrm>
            <a:off x="1571604" y="1357298"/>
            <a:ext cx="6161557" cy="5094287"/>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Скребловидное орудие.</a:t>
            </a:r>
            <a:endParaRPr lang="ru-RU" dirty="0"/>
          </a:p>
        </p:txBody>
      </p:sp>
      <p:pic>
        <p:nvPicPr>
          <p:cNvPr id="2050" name="Picture 2" descr="C:\Users\итц\Desktop\лето 14г\4 день\IMG_1175.JPG"/>
          <p:cNvPicPr>
            <a:picLocks noGrp="1" noChangeAspect="1" noChangeArrowheads="1"/>
          </p:cNvPicPr>
          <p:nvPr>
            <p:ph idx="1"/>
          </p:nvPr>
        </p:nvPicPr>
        <p:blipFill>
          <a:blip r:embed="rId2" cstate="print"/>
          <a:srcRect/>
          <a:stretch>
            <a:fillRect/>
          </a:stretch>
        </p:blipFill>
        <p:spPr bwMode="auto">
          <a:xfrm>
            <a:off x="642910" y="1928802"/>
            <a:ext cx="3466913" cy="375762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lstStyle/>
          <a:p>
            <a:r>
              <a:rPr lang="ru-RU" dirty="0" smtClean="0"/>
              <a:t>Грузила.</a:t>
            </a:r>
            <a:endParaRPr lang="ru-RU" dirty="0"/>
          </a:p>
        </p:txBody>
      </p:sp>
      <p:pic>
        <p:nvPicPr>
          <p:cNvPr id="6146" name="Picture 2" descr="C:\Users\итц\Desktop\лето 14г\4 день\IMG_1182.JPG"/>
          <p:cNvPicPr>
            <a:picLocks noGrp="1" noChangeAspect="1" noChangeArrowheads="1"/>
          </p:cNvPicPr>
          <p:nvPr>
            <p:ph idx="1"/>
          </p:nvPr>
        </p:nvPicPr>
        <p:blipFill>
          <a:blip r:embed="rId2" cstate="print"/>
          <a:srcRect/>
          <a:stretch>
            <a:fillRect/>
          </a:stretch>
        </p:blipFill>
        <p:spPr bwMode="auto">
          <a:xfrm>
            <a:off x="428596" y="1214422"/>
            <a:ext cx="4286280" cy="3778925"/>
          </a:xfrm>
          <a:prstGeom prst="rect">
            <a:avLst/>
          </a:prstGeom>
          <a:noFill/>
        </p:spPr>
      </p:pic>
      <p:pic>
        <p:nvPicPr>
          <p:cNvPr id="5" name="Picture 2" descr="C:\Users\итц\Desktop\лето 14г\4 день\IMG_1186.JPG"/>
          <p:cNvPicPr>
            <a:picLocks noChangeAspect="1" noChangeArrowheads="1"/>
          </p:cNvPicPr>
          <p:nvPr/>
        </p:nvPicPr>
        <p:blipFill>
          <a:blip r:embed="rId3" cstate="print"/>
          <a:srcRect/>
          <a:stretch>
            <a:fillRect/>
          </a:stretch>
        </p:blipFill>
        <p:spPr bwMode="auto">
          <a:xfrm>
            <a:off x="5143504" y="2980590"/>
            <a:ext cx="3725512" cy="3656737"/>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fontScale="90000"/>
          </a:bodyPr>
          <a:lstStyle/>
          <a:p>
            <a:r>
              <a:rPr lang="ru-RU" dirty="0" smtClean="0"/>
              <a:t>Встреча с учащимися школы.</a:t>
            </a:r>
            <a:endParaRPr lang="ru-RU" dirty="0"/>
          </a:p>
        </p:txBody>
      </p:sp>
      <p:pic>
        <p:nvPicPr>
          <p:cNvPr id="1029" name="Picture 5"/>
          <p:cNvPicPr>
            <a:picLocks noGrp="1" noChangeAspect="1" noChangeArrowheads="1"/>
          </p:cNvPicPr>
          <p:nvPr>
            <p:ph idx="1"/>
          </p:nvPr>
        </p:nvPicPr>
        <p:blipFill>
          <a:blip r:embed="rId2" cstate="print"/>
          <a:srcRect/>
          <a:stretch>
            <a:fillRect/>
          </a:stretch>
        </p:blipFill>
        <p:spPr bwMode="auto">
          <a:xfrm>
            <a:off x="1071538" y="1071546"/>
            <a:ext cx="7072362" cy="5304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smtClean="0"/>
              <a:t>Ощеп</a:t>
            </a:r>
            <a:r>
              <a:rPr lang="ru-RU" dirty="0" smtClean="0"/>
              <a:t> со следами использования.</a:t>
            </a:r>
            <a:endParaRPr lang="ru-RU" dirty="0"/>
          </a:p>
        </p:txBody>
      </p:sp>
      <p:pic>
        <p:nvPicPr>
          <p:cNvPr id="4" name="Picture 3" descr="C:\Users\итц\Desktop\лето 14г\4 день\IMG_1191.JPG"/>
          <p:cNvPicPr>
            <a:picLocks noGrp="1" noChangeAspect="1" noChangeArrowheads="1"/>
          </p:cNvPicPr>
          <p:nvPr>
            <p:ph idx="1"/>
          </p:nvPr>
        </p:nvPicPr>
        <p:blipFill>
          <a:blip r:embed="rId2" cstate="print"/>
          <a:srcRect/>
          <a:stretch>
            <a:fillRect/>
          </a:stretch>
        </p:blipFill>
        <p:spPr bwMode="auto">
          <a:xfrm>
            <a:off x="2879667" y="1600200"/>
            <a:ext cx="3384665" cy="470852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11156"/>
          </a:xfrm>
        </p:spPr>
        <p:txBody>
          <a:bodyPr>
            <a:normAutofit fontScale="90000"/>
          </a:bodyPr>
          <a:lstStyle/>
          <a:p>
            <a:r>
              <a:rPr lang="ru-RU" dirty="0" smtClean="0"/>
              <a:t>3 день археологического лагеря</a:t>
            </a:r>
            <a:endParaRPr lang="ru-RU" dirty="0"/>
          </a:p>
        </p:txBody>
      </p:sp>
      <p:pic>
        <p:nvPicPr>
          <p:cNvPr id="1026" name="Picture 2" descr="C:\Users\итц\Desktop\лето 14г\3 день\IMG_1093.JPG"/>
          <p:cNvPicPr>
            <a:picLocks noGrp="1" noChangeAspect="1" noChangeArrowheads="1"/>
          </p:cNvPicPr>
          <p:nvPr>
            <p:ph idx="1"/>
          </p:nvPr>
        </p:nvPicPr>
        <p:blipFill>
          <a:blip r:embed="rId2" cstate="print"/>
          <a:srcRect/>
          <a:stretch>
            <a:fillRect/>
          </a:stretch>
        </p:blipFill>
        <p:spPr bwMode="auto">
          <a:xfrm>
            <a:off x="5786446" y="928670"/>
            <a:ext cx="3105155" cy="2328866"/>
          </a:xfrm>
          <a:prstGeom prst="rect">
            <a:avLst/>
          </a:prstGeom>
          <a:noFill/>
        </p:spPr>
      </p:pic>
      <p:pic>
        <p:nvPicPr>
          <p:cNvPr id="5" name="Picture 2"/>
          <p:cNvPicPr>
            <a:picLocks noChangeAspect="1" noChangeArrowheads="1"/>
          </p:cNvPicPr>
          <p:nvPr/>
        </p:nvPicPr>
        <p:blipFill>
          <a:blip r:embed="rId3" cstate="print"/>
          <a:srcRect/>
          <a:stretch>
            <a:fillRect/>
          </a:stretch>
        </p:blipFill>
        <p:spPr bwMode="auto">
          <a:xfrm>
            <a:off x="285720" y="785794"/>
            <a:ext cx="2928958" cy="2196719"/>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1928794" y="2428868"/>
            <a:ext cx="4853529" cy="3640147"/>
          </a:xfrm>
          <a:prstGeom prst="rect">
            <a:avLst/>
          </a:prstGeom>
          <a:noFill/>
          <a:ln w="9525">
            <a:noFill/>
            <a:miter lim="800000"/>
            <a:headEnd/>
            <a:tailEnd/>
          </a:ln>
          <a:effectLst/>
        </p:spPr>
      </p:pic>
      <p:sp>
        <p:nvSpPr>
          <p:cNvPr id="7" name="Прямоугольник 6"/>
          <p:cNvSpPr/>
          <p:nvPr/>
        </p:nvSpPr>
        <p:spPr>
          <a:xfrm>
            <a:off x="500034" y="6143644"/>
            <a:ext cx="8286808" cy="369332"/>
          </a:xfrm>
          <a:prstGeom prst="rect">
            <a:avLst/>
          </a:prstGeom>
        </p:spPr>
        <p:txBody>
          <a:bodyPr wrap="square">
            <a:spAutoFit/>
          </a:bodyPr>
          <a:lstStyle/>
          <a:p>
            <a:pPr algn="ctr"/>
            <a:r>
              <a:rPr lang="ru-RU" b="1" i="1" u="sng" dirty="0" smtClean="0"/>
              <a:t>Презентация на тему: «Археологические источники»</a:t>
            </a:r>
            <a:endParaRPr lang="ru-RU" b="1" i="1" u="sng"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fontScale="90000"/>
          </a:bodyPr>
          <a:lstStyle/>
          <a:p>
            <a:r>
              <a:rPr lang="ru-RU" dirty="0" smtClean="0"/>
              <a:t>3 день археологического лагеря</a:t>
            </a:r>
            <a:endParaRPr lang="ru-RU"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714348" y="1214422"/>
            <a:ext cx="3107108" cy="4708525"/>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cstate="print"/>
          <a:srcRect/>
          <a:stretch>
            <a:fillRect/>
          </a:stretch>
        </p:blipFill>
        <p:spPr bwMode="auto">
          <a:xfrm flipH="1">
            <a:off x="5929322" y="1071546"/>
            <a:ext cx="2071702" cy="52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fontScale="90000"/>
          </a:bodyPr>
          <a:lstStyle/>
          <a:p>
            <a:r>
              <a:rPr lang="ru-RU" dirty="0" smtClean="0"/>
              <a:t>Сбор подъёмного материала.</a:t>
            </a:r>
            <a:endParaRPr lang="ru-RU"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571472" y="1214422"/>
            <a:ext cx="3257547" cy="4708525"/>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286248" y="1214422"/>
            <a:ext cx="3991892"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a:bodyPr>
          <a:lstStyle/>
          <a:p>
            <a:r>
              <a:rPr lang="ru-RU" dirty="0" smtClean="0"/>
              <a:t>На берегу </a:t>
            </a:r>
            <a:r>
              <a:rPr lang="ru-RU" dirty="0" smtClean="0"/>
              <a:t>р. </a:t>
            </a:r>
            <a:r>
              <a:rPr lang="ru-RU" dirty="0" err="1" smtClean="0"/>
              <a:t>Халбинка</a:t>
            </a:r>
            <a:r>
              <a:rPr lang="ru-RU" dirty="0" smtClean="0"/>
              <a:t>.</a:t>
            </a:r>
            <a:endParaRPr lang="ru-RU" dirty="0"/>
          </a:p>
        </p:txBody>
      </p:sp>
      <p:pic>
        <p:nvPicPr>
          <p:cNvPr id="3075" name="Picture 3"/>
          <p:cNvPicPr>
            <a:picLocks noGrp="1" noChangeAspect="1" noChangeArrowheads="1"/>
          </p:cNvPicPr>
          <p:nvPr>
            <p:ph idx="1"/>
          </p:nvPr>
        </p:nvPicPr>
        <p:blipFill>
          <a:blip r:embed="rId2" cstate="print"/>
          <a:srcRect/>
          <a:stretch>
            <a:fillRect/>
          </a:stretch>
        </p:blipFill>
        <p:spPr bwMode="auto">
          <a:xfrm>
            <a:off x="1770182" y="1600200"/>
            <a:ext cx="5603635"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42"/>
            <a:ext cx="8229600" cy="1285884"/>
          </a:xfrm>
        </p:spPr>
        <p:txBody>
          <a:bodyPr>
            <a:normAutofit fontScale="90000"/>
          </a:bodyPr>
          <a:lstStyle/>
          <a:p>
            <a:r>
              <a:rPr lang="ru-RU" dirty="0" smtClean="0"/>
              <a:t>Шлифовальная плита для изготовления орудий.</a:t>
            </a:r>
            <a:br>
              <a:rPr lang="ru-RU" dirty="0" smtClean="0"/>
            </a:br>
            <a:endParaRPr lang="ru-RU" dirty="0"/>
          </a:p>
        </p:txBody>
      </p:sp>
      <p:pic>
        <p:nvPicPr>
          <p:cNvPr id="5123" name="Picture 3" descr="C:\Users\итц\Desktop\лето 14г\4 день\IMG_1177.JPG"/>
          <p:cNvPicPr>
            <a:picLocks noGrp="1" noChangeAspect="1" noChangeArrowheads="1"/>
          </p:cNvPicPr>
          <p:nvPr>
            <p:ph idx="1"/>
          </p:nvPr>
        </p:nvPicPr>
        <p:blipFill>
          <a:blip r:embed="rId2" cstate="print"/>
          <a:srcRect/>
          <a:stretch>
            <a:fillRect/>
          </a:stretch>
        </p:blipFill>
        <p:spPr bwMode="auto">
          <a:xfrm rot="5400000">
            <a:off x="4736244" y="2478938"/>
            <a:ext cx="4401088" cy="3300816"/>
          </a:xfrm>
          <a:prstGeom prst="rect">
            <a:avLst/>
          </a:prstGeom>
          <a:noFill/>
        </p:spPr>
      </p:pic>
      <p:pic>
        <p:nvPicPr>
          <p:cNvPr id="5124" name="Picture 4" descr="C:\Users\итц\Desktop\лето 14г\4 день\IMG_1178.JPG"/>
          <p:cNvPicPr>
            <a:picLocks noChangeAspect="1" noChangeArrowheads="1"/>
          </p:cNvPicPr>
          <p:nvPr/>
        </p:nvPicPr>
        <p:blipFill>
          <a:blip r:embed="rId3" cstate="print"/>
          <a:srcRect/>
          <a:stretch>
            <a:fillRect/>
          </a:stretch>
        </p:blipFill>
        <p:spPr bwMode="auto">
          <a:xfrm rot="16200000">
            <a:off x="310278" y="2475750"/>
            <a:ext cx="4375574" cy="3281681"/>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39850"/>
          </a:xfrm>
        </p:spPr>
        <p:txBody>
          <a:bodyPr>
            <a:normAutofit fontScale="90000"/>
          </a:bodyPr>
          <a:lstStyle/>
          <a:p>
            <a:r>
              <a:rPr lang="ru-RU" dirty="0" smtClean="0"/>
              <a:t>Грузило. Ранний железный век. </a:t>
            </a:r>
            <a:r>
              <a:rPr lang="ru-RU" dirty="0" err="1" smtClean="0"/>
              <a:t>Польцевская</a:t>
            </a:r>
            <a:r>
              <a:rPr lang="ru-RU" dirty="0" smtClean="0"/>
              <a:t> культура.2пол 1тыс. До н.э.</a:t>
            </a:r>
            <a:endParaRPr lang="ru-RU"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2214546" y="1928802"/>
            <a:ext cx="4708525"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1082660"/>
          </a:xfrm>
        </p:spPr>
        <p:txBody>
          <a:bodyPr>
            <a:normAutofit fontScale="90000"/>
          </a:bodyPr>
          <a:lstStyle/>
          <a:p>
            <a:r>
              <a:rPr lang="ru-RU" dirty="0" smtClean="0"/>
              <a:t>Фрагмент стенки. </a:t>
            </a:r>
            <a:r>
              <a:rPr lang="ru-RU" dirty="0" err="1" smtClean="0"/>
              <a:t>Польцевская</a:t>
            </a:r>
            <a:r>
              <a:rPr lang="ru-RU" dirty="0" smtClean="0"/>
              <a:t> культура</a:t>
            </a:r>
            <a:endParaRPr lang="ru-RU"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432983" y="1600200"/>
            <a:ext cx="6278033"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17638"/>
          </a:xfrm>
        </p:spPr>
        <p:txBody>
          <a:bodyPr>
            <a:noAutofit/>
          </a:bodyPr>
          <a:lstStyle/>
          <a:p>
            <a:r>
              <a:rPr lang="ru-RU" sz="3200" dirty="0" smtClean="0"/>
              <a:t>4 день лагеря.</a:t>
            </a:r>
            <a:br>
              <a:rPr lang="ru-RU" sz="3200" dirty="0" smtClean="0"/>
            </a:br>
            <a:r>
              <a:rPr lang="ru-RU" sz="3200" dirty="0" smtClean="0"/>
              <a:t>Камеральные работы </a:t>
            </a:r>
            <a:br>
              <a:rPr lang="ru-RU" sz="3200" dirty="0" smtClean="0"/>
            </a:br>
            <a:r>
              <a:rPr lang="ru-RU" sz="3200" dirty="0" smtClean="0"/>
              <a:t>(помывка находок)</a:t>
            </a:r>
            <a:endParaRPr lang="ru-RU" sz="32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285852" y="1500174"/>
            <a:ext cx="6782354" cy="50867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lstStyle/>
          <a:p>
            <a:r>
              <a:rPr lang="ru-RU" dirty="0" smtClean="0"/>
              <a:t>Помывка находок.</a:t>
            </a:r>
            <a:endParaRPr lang="ru-RU"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4071934" y="2094357"/>
            <a:ext cx="4736205" cy="4235013"/>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236858" y="968176"/>
            <a:ext cx="3669053" cy="55326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lstStyle/>
          <a:p>
            <a:r>
              <a:rPr lang="ru-RU" dirty="0" smtClean="0"/>
              <a:t>Первые находки.</a:t>
            </a:r>
            <a:endParaRPr lang="ru-RU" dirty="0"/>
          </a:p>
        </p:txBody>
      </p:sp>
      <p:pic>
        <p:nvPicPr>
          <p:cNvPr id="3074" name="Picture 2" descr="C:\Users\итц\Desktop\Новая папка (3)\IMG_0952.JPG"/>
          <p:cNvPicPr>
            <a:picLocks noGrp="1" noChangeAspect="1" noChangeArrowheads="1"/>
          </p:cNvPicPr>
          <p:nvPr>
            <p:ph idx="1"/>
          </p:nvPr>
        </p:nvPicPr>
        <p:blipFill>
          <a:blip r:embed="rId2" cstate="print"/>
          <a:srcRect/>
          <a:stretch>
            <a:fillRect/>
          </a:stretch>
        </p:blipFill>
        <p:spPr bwMode="auto">
          <a:xfrm>
            <a:off x="1432983" y="1600200"/>
            <a:ext cx="6278033" cy="47085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lstStyle/>
          <a:p>
            <a:r>
              <a:rPr lang="ru-RU" dirty="0" smtClean="0"/>
              <a:t>Обработка находок.</a:t>
            </a:r>
            <a:endParaRPr lang="ru-RU"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432983" y="1600200"/>
            <a:ext cx="6278033"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fontScale="90000"/>
          </a:bodyPr>
          <a:lstStyle/>
          <a:p>
            <a:r>
              <a:rPr lang="ru-RU" dirty="0" smtClean="0"/>
              <a:t>Начало реставрационных работ.</a:t>
            </a:r>
            <a:endParaRPr lang="ru-RU"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572631" y="1600200"/>
            <a:ext cx="5998737"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noAutofit/>
          </a:bodyPr>
          <a:lstStyle/>
          <a:p>
            <a:r>
              <a:rPr lang="ru-RU" sz="3200" dirty="0" smtClean="0"/>
              <a:t>Фрагмент стенки сосуда. </a:t>
            </a:r>
            <a:r>
              <a:rPr lang="ru-RU" sz="3200" dirty="0" err="1" smtClean="0"/>
              <a:t>Польцевская</a:t>
            </a:r>
            <a:r>
              <a:rPr lang="ru-RU" sz="3200" dirty="0" smtClean="0"/>
              <a:t> культура. Ранний железный век.</a:t>
            </a:r>
            <a:endParaRPr lang="ru-RU" sz="3200" dirty="0"/>
          </a:p>
        </p:txBody>
      </p:sp>
      <p:pic>
        <p:nvPicPr>
          <p:cNvPr id="9218" name="Picture 2" descr="C:\Users\итц\Desktop\лето 14г\4 день\IMG_1192.JPG"/>
          <p:cNvPicPr>
            <a:picLocks noGrp="1" noChangeAspect="1" noChangeArrowheads="1"/>
          </p:cNvPicPr>
          <p:nvPr>
            <p:ph idx="1"/>
          </p:nvPr>
        </p:nvPicPr>
        <p:blipFill>
          <a:blip r:embed="rId2" cstate="print"/>
          <a:srcRect/>
          <a:stretch>
            <a:fillRect/>
          </a:stretch>
        </p:blipFill>
        <p:spPr bwMode="auto">
          <a:xfrm>
            <a:off x="2500298" y="1857364"/>
            <a:ext cx="4328410" cy="470852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797040"/>
          </a:xfrm>
        </p:spPr>
        <p:txBody>
          <a:bodyPr>
            <a:noAutofit/>
          </a:bodyPr>
          <a:lstStyle/>
          <a:p>
            <a:r>
              <a:rPr lang="ru-RU" sz="3200" dirty="0" smtClean="0"/>
              <a:t>Фрагмент стенки сосуда. </a:t>
            </a:r>
            <a:r>
              <a:rPr lang="ru-RU" sz="3200" dirty="0" err="1" smtClean="0"/>
              <a:t>Польцевская</a:t>
            </a:r>
            <a:r>
              <a:rPr lang="ru-RU" sz="3200" dirty="0" smtClean="0"/>
              <a:t> культура. Ранний железный </a:t>
            </a:r>
            <a:r>
              <a:rPr lang="ru-RU" sz="3200" dirty="0" err="1" smtClean="0"/>
              <a:t>век.Налепной</a:t>
            </a:r>
            <a:r>
              <a:rPr lang="ru-RU" sz="3200" dirty="0" smtClean="0"/>
              <a:t> валик, </a:t>
            </a:r>
            <a:r>
              <a:rPr lang="ru-RU" sz="3200" dirty="0" err="1" smtClean="0"/>
              <a:t>пальцевый</a:t>
            </a:r>
            <a:r>
              <a:rPr lang="ru-RU" sz="3200" dirty="0" smtClean="0"/>
              <a:t> орнамент</a:t>
            </a:r>
            <a:endParaRPr lang="ru-RU" sz="3200" dirty="0"/>
          </a:p>
        </p:txBody>
      </p:sp>
      <p:pic>
        <p:nvPicPr>
          <p:cNvPr id="11266" name="Picture 2" descr="C:\Users\итц\Desktop\лето 14г\4 день\IMG_1190.JPG"/>
          <p:cNvPicPr>
            <a:picLocks noGrp="1" noChangeAspect="1" noChangeArrowheads="1"/>
          </p:cNvPicPr>
          <p:nvPr>
            <p:ph idx="1"/>
          </p:nvPr>
        </p:nvPicPr>
        <p:blipFill>
          <a:blip r:embed="rId2" cstate="print"/>
          <a:srcRect/>
          <a:stretch>
            <a:fillRect/>
          </a:stretch>
        </p:blipFill>
        <p:spPr bwMode="auto">
          <a:xfrm rot="16200000">
            <a:off x="2525792" y="2546250"/>
            <a:ext cx="4395273" cy="358900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Раннее средневековье. Культура </a:t>
            </a:r>
            <a:r>
              <a:rPr lang="ru-RU" dirty="0" err="1" smtClean="0"/>
              <a:t>Мохэ</a:t>
            </a:r>
            <a:r>
              <a:rPr lang="ru-RU" dirty="0" smtClean="0"/>
              <a:t>. </a:t>
            </a:r>
            <a:endParaRPr lang="ru-RU" dirty="0"/>
          </a:p>
        </p:txBody>
      </p:sp>
      <p:pic>
        <p:nvPicPr>
          <p:cNvPr id="12290" name="Picture 2" descr="C:\Users\итц\Desktop\лето 14г\4 день\IMG_1181.JPG"/>
          <p:cNvPicPr>
            <a:picLocks noGrp="1" noChangeAspect="1" noChangeArrowheads="1"/>
          </p:cNvPicPr>
          <p:nvPr>
            <p:ph idx="1"/>
          </p:nvPr>
        </p:nvPicPr>
        <p:blipFill>
          <a:blip r:embed="rId2" cstate="print"/>
          <a:srcRect/>
          <a:stretch>
            <a:fillRect/>
          </a:stretch>
        </p:blipFill>
        <p:spPr bwMode="auto">
          <a:xfrm>
            <a:off x="2289946" y="1600200"/>
            <a:ext cx="4564108" cy="470852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Кондонская</a:t>
            </a:r>
            <a:r>
              <a:rPr lang="ru-RU" dirty="0" smtClean="0"/>
              <a:t> культура. Неолит.</a:t>
            </a:r>
            <a:endParaRPr lang="ru-RU" dirty="0"/>
          </a:p>
        </p:txBody>
      </p:sp>
      <p:pic>
        <p:nvPicPr>
          <p:cNvPr id="13314" name="Picture 2" descr="C:\Users\итц\Desktop\лето 14г\4 день\IMG_1180.JPG"/>
          <p:cNvPicPr>
            <a:picLocks noGrp="1" noChangeAspect="1" noChangeArrowheads="1"/>
          </p:cNvPicPr>
          <p:nvPr>
            <p:ph idx="1"/>
          </p:nvPr>
        </p:nvPicPr>
        <p:blipFill>
          <a:blip r:embed="rId2" cstate="print"/>
          <a:srcRect/>
          <a:stretch>
            <a:fillRect/>
          </a:stretch>
        </p:blipFill>
        <p:spPr bwMode="auto">
          <a:xfrm>
            <a:off x="2270793" y="1600200"/>
            <a:ext cx="4602413" cy="4708525"/>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smtClean="0"/>
              <a:t>Польцевская</a:t>
            </a:r>
            <a:r>
              <a:rPr lang="ru-RU" dirty="0" smtClean="0"/>
              <a:t> культура. Фрагмент стенки сосуда.</a:t>
            </a:r>
            <a:endParaRPr lang="ru-RU" dirty="0"/>
          </a:p>
        </p:txBody>
      </p:sp>
      <p:pic>
        <p:nvPicPr>
          <p:cNvPr id="14339" name="Picture 3" descr="C:\Users\итц\Desktop\лето 14г\4 день\IMG_1179.JPG"/>
          <p:cNvPicPr>
            <a:picLocks noGrp="1" noChangeAspect="1" noChangeArrowheads="1"/>
          </p:cNvPicPr>
          <p:nvPr>
            <p:ph idx="1"/>
          </p:nvPr>
        </p:nvPicPr>
        <p:blipFill>
          <a:blip r:embed="rId2" cstate="print"/>
          <a:srcRect/>
          <a:stretch>
            <a:fillRect/>
          </a:stretch>
        </p:blipFill>
        <p:spPr bwMode="auto">
          <a:xfrm>
            <a:off x="2797510" y="1600200"/>
            <a:ext cx="3548980" cy="470852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lstStyle/>
          <a:p>
            <a:r>
              <a:rPr lang="ru-RU" dirty="0" err="1" smtClean="0"/>
              <a:t>Польцевская</a:t>
            </a:r>
            <a:r>
              <a:rPr lang="ru-RU" dirty="0" smtClean="0"/>
              <a:t> культура.</a:t>
            </a:r>
            <a:endParaRPr lang="ru-RU" dirty="0"/>
          </a:p>
        </p:txBody>
      </p:sp>
      <p:pic>
        <p:nvPicPr>
          <p:cNvPr id="8194" name="Picture 2" descr="C:\Users\итц\Desktop\лето 14г\4 день\IMG_1187.JPG"/>
          <p:cNvPicPr>
            <a:picLocks noGrp="1" noChangeAspect="1" noChangeArrowheads="1"/>
          </p:cNvPicPr>
          <p:nvPr>
            <p:ph idx="1"/>
          </p:nvPr>
        </p:nvPicPr>
        <p:blipFill>
          <a:blip r:embed="rId2" cstate="print"/>
          <a:srcRect/>
          <a:stretch>
            <a:fillRect/>
          </a:stretch>
        </p:blipFill>
        <p:spPr bwMode="auto">
          <a:xfrm>
            <a:off x="1500166" y="1142984"/>
            <a:ext cx="6500858" cy="5426171"/>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Культура </a:t>
            </a:r>
            <a:r>
              <a:rPr lang="ru-RU" dirty="0" err="1" smtClean="0"/>
              <a:t>Мохэ</a:t>
            </a:r>
            <a:r>
              <a:rPr lang="ru-RU" dirty="0" smtClean="0"/>
              <a:t>.</a:t>
            </a:r>
            <a:endParaRPr lang="ru-RU" dirty="0"/>
          </a:p>
        </p:txBody>
      </p:sp>
      <p:pic>
        <p:nvPicPr>
          <p:cNvPr id="10242" name="Picture 2" descr="C:\Users\итц\Desktop\лето 14г\4 день\IMG_1193.JPG"/>
          <p:cNvPicPr>
            <a:picLocks noGrp="1" noChangeAspect="1" noChangeArrowheads="1"/>
          </p:cNvPicPr>
          <p:nvPr>
            <p:ph idx="1"/>
          </p:nvPr>
        </p:nvPicPr>
        <p:blipFill>
          <a:blip r:embed="rId2" cstate="print"/>
          <a:srcRect/>
          <a:stretch>
            <a:fillRect/>
          </a:stretch>
        </p:blipFill>
        <p:spPr bwMode="auto">
          <a:xfrm>
            <a:off x="2143108" y="1214423"/>
            <a:ext cx="5500726" cy="543157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Наши впечатления о находках.</a:t>
            </a:r>
            <a:endParaRPr lang="ru-RU" dirty="0"/>
          </a:p>
        </p:txBody>
      </p:sp>
      <p:pic>
        <p:nvPicPr>
          <p:cNvPr id="4098" name="Picture 2" descr="C:\Users\итц\Desktop\лето 14г\3 день\IMG_1101.JPG"/>
          <p:cNvPicPr>
            <a:picLocks noGrp="1" noChangeAspect="1" noChangeArrowheads="1"/>
          </p:cNvPicPr>
          <p:nvPr>
            <p:ph idx="1"/>
          </p:nvPr>
        </p:nvPicPr>
        <p:blipFill>
          <a:blip r:embed="rId2" cstate="print"/>
          <a:srcRect/>
          <a:stretch>
            <a:fillRect/>
          </a:stretch>
        </p:blipFill>
        <p:spPr bwMode="auto">
          <a:xfrm>
            <a:off x="1357290" y="1428736"/>
            <a:ext cx="6925231" cy="519392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lstStyle/>
          <a:p>
            <a:r>
              <a:rPr lang="ru-RU" dirty="0" smtClean="0"/>
              <a:t>На берегу Амура.</a:t>
            </a:r>
            <a:endParaRPr lang="ru-RU"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285852" y="1214422"/>
            <a:ext cx="6282613" cy="51832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Медведев Семён. </a:t>
            </a:r>
            <a:endParaRPr lang="ru-RU" dirty="0"/>
          </a:p>
        </p:txBody>
      </p:sp>
      <p:pic>
        <p:nvPicPr>
          <p:cNvPr id="3074" name="Picture 2" descr="C:\Users\итц\Desktop\лето 14г\4 день\IMG_1174.JPG"/>
          <p:cNvPicPr>
            <a:picLocks noGrp="1" noChangeAspect="1" noChangeArrowheads="1"/>
          </p:cNvPicPr>
          <p:nvPr>
            <p:ph idx="1"/>
          </p:nvPr>
        </p:nvPicPr>
        <p:blipFill>
          <a:blip r:embed="rId2" cstate="print"/>
          <a:srcRect/>
          <a:stretch>
            <a:fillRect/>
          </a:stretch>
        </p:blipFill>
        <p:spPr bwMode="auto">
          <a:xfrm rot="5400000">
            <a:off x="4963917" y="2251265"/>
            <a:ext cx="3929088" cy="1855403"/>
          </a:xfrm>
          <a:prstGeom prst="rect">
            <a:avLst/>
          </a:prstGeom>
          <a:noFill/>
        </p:spPr>
      </p:pic>
      <p:pic>
        <p:nvPicPr>
          <p:cNvPr id="3075" name="Picture 3" descr="C:\Users\итц\Desktop\лето 14г\4 день\IMG_1171.JPG"/>
          <p:cNvPicPr>
            <a:picLocks noChangeAspect="1" noChangeArrowheads="1"/>
          </p:cNvPicPr>
          <p:nvPr/>
        </p:nvPicPr>
        <p:blipFill>
          <a:blip r:embed="rId3" cstate="print"/>
          <a:srcRect/>
          <a:stretch>
            <a:fillRect/>
          </a:stretch>
        </p:blipFill>
        <p:spPr bwMode="auto">
          <a:xfrm>
            <a:off x="1000100" y="1285860"/>
            <a:ext cx="3411972" cy="3098119"/>
          </a:xfrm>
          <a:prstGeom prst="rect">
            <a:avLst/>
          </a:prstGeom>
          <a:noFill/>
        </p:spPr>
      </p:pic>
      <p:sp>
        <p:nvSpPr>
          <p:cNvPr id="7" name="Прямоугольник 6"/>
          <p:cNvSpPr/>
          <p:nvPr/>
        </p:nvSpPr>
        <p:spPr>
          <a:xfrm>
            <a:off x="0" y="5072074"/>
            <a:ext cx="9144000" cy="1477328"/>
          </a:xfrm>
          <a:prstGeom prst="rect">
            <a:avLst/>
          </a:prstGeom>
        </p:spPr>
        <p:txBody>
          <a:bodyPr wrap="square">
            <a:spAutoFit/>
          </a:bodyPr>
          <a:lstStyle/>
          <a:p>
            <a:r>
              <a:rPr lang="ru-RU" b="1" dirty="0" smtClean="0">
                <a:solidFill>
                  <a:schemeClr val="bg1"/>
                </a:solidFill>
              </a:rPr>
              <a:t>           Я нашёл много разных предметов на территории нашего села. Но моя самая интересная, запоминающая находка на мой взгляд это острога, найденная на берегу Амура. Она применялась для ловли рыб,  крупных морских животных.</a:t>
            </a:r>
          </a:p>
          <a:p>
            <a:r>
              <a:rPr lang="ru-RU" b="1" dirty="0" smtClean="0">
                <a:solidFill>
                  <a:schemeClr val="bg1"/>
                </a:solidFill>
              </a:rPr>
              <a:t>  У неё очень острый кончик и крючок с помощью которого рыба не могла сорваться с остроги. Мне бы хотелось ещё раз принять участие в дальнейших исследованиях. </a:t>
            </a:r>
            <a:endParaRPr lang="ru-RU" b="1"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lstStyle/>
          <a:p>
            <a:r>
              <a:rPr lang="ru-RU" dirty="0" err="1" smtClean="0"/>
              <a:t>Девжак</a:t>
            </a:r>
            <a:r>
              <a:rPr lang="ru-RU" dirty="0" smtClean="0"/>
              <a:t> Николай.</a:t>
            </a:r>
            <a:endParaRPr lang="ru-RU" dirty="0"/>
          </a:p>
        </p:txBody>
      </p:sp>
      <p:pic>
        <p:nvPicPr>
          <p:cNvPr id="4098" name="Picture 2" descr="C:\Users\итц\Desktop\лето 14г\4 день\IMG_1172.JPG"/>
          <p:cNvPicPr>
            <a:picLocks noGrp="1" noChangeAspect="1" noChangeArrowheads="1"/>
          </p:cNvPicPr>
          <p:nvPr>
            <p:ph idx="1"/>
          </p:nvPr>
        </p:nvPicPr>
        <p:blipFill>
          <a:blip r:embed="rId2" cstate="print"/>
          <a:srcRect/>
          <a:stretch>
            <a:fillRect/>
          </a:stretch>
        </p:blipFill>
        <p:spPr bwMode="auto">
          <a:xfrm>
            <a:off x="642910" y="1071546"/>
            <a:ext cx="3000396" cy="3095334"/>
          </a:xfrm>
          <a:prstGeom prst="rect">
            <a:avLst/>
          </a:prstGeom>
          <a:noFill/>
        </p:spPr>
      </p:pic>
      <p:sp>
        <p:nvSpPr>
          <p:cNvPr id="5" name="Прямоугольник 4"/>
          <p:cNvSpPr/>
          <p:nvPr/>
        </p:nvSpPr>
        <p:spPr>
          <a:xfrm>
            <a:off x="571472" y="4214818"/>
            <a:ext cx="8572528" cy="2677656"/>
          </a:xfrm>
          <a:prstGeom prst="rect">
            <a:avLst/>
          </a:prstGeom>
        </p:spPr>
        <p:txBody>
          <a:bodyPr wrap="square">
            <a:spAutoFit/>
          </a:bodyPr>
          <a:lstStyle/>
          <a:p>
            <a:r>
              <a:rPr lang="ru-RU" sz="2400" b="1" dirty="0" smtClean="0">
                <a:solidFill>
                  <a:schemeClr val="bg1"/>
                </a:solidFill>
              </a:rPr>
              <a:t>Я могу похвастаться своими находками. Если честно ко мне прилипало всё, что лежало на поверхности. Это и  каменные орудия и железные предметы. Но я хочу рассказать о своих ранее найденных бронзовых находках, которые меня заинтересовали своим  узорами. На одной находке было изображение  рыбки, вторая находка с каким то лицом.</a:t>
            </a:r>
            <a:endParaRPr lang="ru-RU" sz="2400" b="1" dirty="0">
              <a:solidFill>
                <a:schemeClr val="bg1"/>
              </a:solidFill>
            </a:endParaRPr>
          </a:p>
        </p:txBody>
      </p:sp>
      <p:pic>
        <p:nvPicPr>
          <p:cNvPr id="1026" name="Picture 2"/>
          <p:cNvPicPr>
            <a:picLocks noChangeAspect="1" noChangeArrowheads="1"/>
          </p:cNvPicPr>
          <p:nvPr/>
        </p:nvPicPr>
        <p:blipFill>
          <a:blip r:embed="rId3" cstate="print"/>
          <a:srcRect/>
          <a:stretch>
            <a:fillRect/>
          </a:stretch>
        </p:blipFill>
        <p:spPr bwMode="auto">
          <a:xfrm>
            <a:off x="5286380" y="1142984"/>
            <a:ext cx="2751567" cy="27860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lstStyle/>
          <a:p>
            <a:r>
              <a:rPr lang="ru-RU" dirty="0" err="1" smtClean="0"/>
              <a:t>Самар</a:t>
            </a:r>
            <a:r>
              <a:rPr lang="ru-RU" dirty="0" smtClean="0"/>
              <a:t> Вячеслав.</a:t>
            </a:r>
            <a:endParaRPr lang="ru-RU" dirty="0"/>
          </a:p>
        </p:txBody>
      </p:sp>
      <p:sp>
        <p:nvSpPr>
          <p:cNvPr id="4" name="Содержимое 3"/>
          <p:cNvSpPr>
            <a:spLocks noGrp="1"/>
          </p:cNvSpPr>
          <p:nvPr>
            <p:ph sz="half" idx="2"/>
          </p:nvPr>
        </p:nvSpPr>
        <p:spPr>
          <a:xfrm>
            <a:off x="4648200" y="1142984"/>
            <a:ext cx="4038600" cy="4983179"/>
          </a:xfrm>
        </p:spPr>
        <p:txBody>
          <a:bodyPr>
            <a:normAutofit fontScale="92500" lnSpcReduction="10000"/>
          </a:bodyPr>
          <a:lstStyle/>
          <a:p>
            <a:pPr>
              <a:buNone/>
            </a:pPr>
            <a:r>
              <a:rPr lang="ru-RU" b="1" dirty="0" smtClean="0">
                <a:solidFill>
                  <a:schemeClr val="bg1"/>
                </a:solidFill>
              </a:rPr>
              <a:t>Мы ходили на речку </a:t>
            </a:r>
            <a:r>
              <a:rPr lang="ru-RU" b="1" dirty="0" err="1" smtClean="0">
                <a:solidFill>
                  <a:schemeClr val="bg1"/>
                </a:solidFill>
              </a:rPr>
              <a:t>Халбинку</a:t>
            </a:r>
            <a:r>
              <a:rPr lang="ru-RU" b="1" dirty="0" smtClean="0">
                <a:solidFill>
                  <a:schemeClr val="bg1"/>
                </a:solidFill>
              </a:rPr>
              <a:t> с исследовательской группой. И нашли керамику, грузила, топоры, орудия труда каменного века. </a:t>
            </a:r>
          </a:p>
          <a:p>
            <a:pPr>
              <a:buNone/>
            </a:pPr>
            <a:r>
              <a:rPr lang="ru-RU" b="1" dirty="0" smtClean="0">
                <a:solidFill>
                  <a:schemeClr val="bg1"/>
                </a:solidFill>
              </a:rPr>
              <a:t>Я нашёл много предметов, но больше мне понравилось найденного мной грузило. Оно было самым большим из моих находок. </a:t>
            </a:r>
            <a:endParaRPr lang="ru-RU" b="1" dirty="0">
              <a:solidFill>
                <a:schemeClr val="bg1"/>
              </a:solidFill>
            </a:endParaRPr>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428596" y="1214422"/>
            <a:ext cx="3786214" cy="3574776"/>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rot="16200000">
            <a:off x="371572" y="4771909"/>
            <a:ext cx="1857388" cy="1886213"/>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3714744" y="4000504"/>
            <a:ext cx="1292406" cy="2428892"/>
          </a:xfrm>
          <a:prstGeom prst="rect">
            <a:avLst/>
          </a:prstGeom>
          <a:noFill/>
          <a:ln w="9525">
            <a:noFill/>
            <a:miter lim="800000"/>
            <a:headEnd/>
            <a:tailEnd/>
          </a:ln>
          <a:effectLst/>
        </p:spPr>
      </p:pic>
      <p:sp>
        <p:nvSpPr>
          <p:cNvPr id="8" name="Прямоугольник 7"/>
          <p:cNvSpPr/>
          <p:nvPr/>
        </p:nvSpPr>
        <p:spPr>
          <a:xfrm>
            <a:off x="3786182" y="6357958"/>
            <a:ext cx="1214446" cy="369332"/>
          </a:xfrm>
          <a:prstGeom prst="rect">
            <a:avLst/>
          </a:prstGeom>
        </p:spPr>
        <p:txBody>
          <a:bodyPr wrap="square">
            <a:spAutoFit/>
          </a:bodyPr>
          <a:lstStyle/>
          <a:p>
            <a:r>
              <a:rPr lang="ru-RU" b="1" dirty="0" smtClean="0"/>
              <a:t>Тесло.</a:t>
            </a:r>
            <a:r>
              <a:rPr lang="ru-RU" dirty="0" smtClean="0"/>
              <a:t> </a:t>
            </a:r>
            <a:endParaRPr lang="ru-RU" dirty="0"/>
          </a:p>
        </p:txBody>
      </p:sp>
      <p:sp>
        <p:nvSpPr>
          <p:cNvPr id="9" name="Прямоугольник 8"/>
          <p:cNvSpPr/>
          <p:nvPr/>
        </p:nvSpPr>
        <p:spPr>
          <a:xfrm>
            <a:off x="2428860" y="5143512"/>
            <a:ext cx="1144929" cy="369332"/>
          </a:xfrm>
          <a:prstGeom prst="rect">
            <a:avLst/>
          </a:prstGeom>
        </p:spPr>
        <p:txBody>
          <a:bodyPr wrap="none">
            <a:spAutoFit/>
          </a:bodyPr>
          <a:lstStyle/>
          <a:p>
            <a:r>
              <a:rPr lang="ru-RU" b="1" dirty="0" smtClean="0"/>
              <a:t>Грузило.</a:t>
            </a:r>
            <a:r>
              <a:rPr lang="ru-RU" dirty="0" smtClean="0"/>
              <a:t> </a:t>
            </a:r>
            <a:endParaRPr lang="ru-RU"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422030" y="357166"/>
            <a:ext cx="8229600" cy="500066"/>
          </a:xfrm>
        </p:spPr>
        <p:txBody>
          <a:bodyPr>
            <a:normAutofit fontScale="90000"/>
          </a:bodyPr>
          <a:lstStyle/>
          <a:p>
            <a:r>
              <a:rPr lang="ru-RU" sz="4000" dirty="0" err="1" smtClean="0"/>
              <a:t>Самар</a:t>
            </a:r>
            <a:r>
              <a:rPr lang="ru-RU" sz="4000" dirty="0" smtClean="0"/>
              <a:t> Алина</a:t>
            </a:r>
            <a:endParaRPr lang="ru-RU" sz="4000" dirty="0"/>
          </a:p>
        </p:txBody>
      </p:sp>
      <p:sp>
        <p:nvSpPr>
          <p:cNvPr id="6" name="Подзаголовок 5"/>
          <p:cNvSpPr>
            <a:spLocks noGrp="1"/>
          </p:cNvSpPr>
          <p:nvPr>
            <p:ph type="subTitle" idx="1"/>
          </p:nvPr>
        </p:nvSpPr>
        <p:spPr>
          <a:xfrm>
            <a:off x="4286248" y="785794"/>
            <a:ext cx="4857752" cy="6072206"/>
          </a:xfrm>
        </p:spPr>
        <p:txBody>
          <a:bodyPr/>
          <a:lstStyle/>
          <a:p>
            <a:endParaRPr lang="ru-RU" sz="2000" dirty="0" smtClean="0"/>
          </a:p>
          <a:p>
            <a:r>
              <a:rPr lang="ru-RU" sz="2000" b="1" dirty="0" smtClean="0">
                <a:solidFill>
                  <a:schemeClr val="bg1"/>
                </a:solidFill>
              </a:rPr>
              <a:t>Летом 2014 году у нас в селе состоялся археологический лагерь.  К нам приехал кандидат исторических наук  </a:t>
            </a:r>
            <a:r>
              <a:rPr lang="ru-RU" sz="2000" b="1" dirty="0" err="1" smtClean="0">
                <a:solidFill>
                  <a:schemeClr val="bg1"/>
                </a:solidFill>
              </a:rPr>
              <a:t>Иннга</a:t>
            </a:r>
            <a:r>
              <a:rPr lang="ru-RU" sz="2000" b="1" dirty="0" smtClean="0">
                <a:solidFill>
                  <a:schemeClr val="bg1"/>
                </a:solidFill>
              </a:rPr>
              <a:t> Владимировна. Она показывала презентации о жизни древних людей</a:t>
            </a:r>
            <a:r>
              <a:rPr lang="ru-RU" b="1" dirty="0" smtClean="0">
                <a:solidFill>
                  <a:schemeClr val="bg1"/>
                </a:solidFill>
              </a:rPr>
              <a:t>.</a:t>
            </a:r>
          </a:p>
          <a:p>
            <a:r>
              <a:rPr lang="ru-RU" b="1" dirty="0" smtClean="0">
                <a:solidFill>
                  <a:schemeClr val="bg1"/>
                </a:solidFill>
              </a:rPr>
              <a:t>  </a:t>
            </a:r>
            <a:r>
              <a:rPr lang="ru-RU" sz="2000" b="1" dirty="0" smtClean="0">
                <a:solidFill>
                  <a:schemeClr val="bg1"/>
                </a:solidFill>
              </a:rPr>
              <a:t>На территории  Амура искали  предметы которые пользовались люди до н.э. мне было интересно, я разглядывала уже найденные нами предметы  и </a:t>
            </a:r>
          </a:p>
          <a:p>
            <a:r>
              <a:rPr lang="ru-RU" sz="2000" b="1" dirty="0" smtClean="0">
                <a:solidFill>
                  <a:schemeClr val="bg1"/>
                </a:solidFill>
              </a:rPr>
              <a:t>Мне очень понравилось работать с найденными находками, я с радостью бы ещё занималась такой археологической работой. </a:t>
            </a:r>
            <a:endParaRPr lang="ru-RU" sz="2000" b="1" dirty="0">
              <a:solidFill>
                <a:schemeClr val="bg1"/>
              </a:solidFill>
            </a:endParaRPr>
          </a:p>
        </p:txBody>
      </p:sp>
      <p:pic>
        <p:nvPicPr>
          <p:cNvPr id="2050" name="Picture 2"/>
          <p:cNvPicPr>
            <a:picLocks noGrp="1" noChangeAspect="1" noChangeArrowheads="1"/>
          </p:cNvPicPr>
          <p:nvPr>
            <p:ph idx="4294967295"/>
          </p:nvPr>
        </p:nvPicPr>
        <p:blipFill>
          <a:blip r:embed="rId2" cstate="print"/>
          <a:srcRect/>
          <a:stretch>
            <a:fillRect/>
          </a:stretch>
        </p:blipFill>
        <p:spPr bwMode="auto">
          <a:xfrm>
            <a:off x="285720" y="1000108"/>
            <a:ext cx="3714776" cy="35053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fontScale="90000"/>
          </a:bodyPr>
          <a:lstStyle/>
          <a:p>
            <a:r>
              <a:rPr lang="ru-RU" dirty="0" err="1" smtClean="0"/>
              <a:t>Плетухина</a:t>
            </a:r>
            <a:r>
              <a:rPr lang="ru-RU" dirty="0" smtClean="0"/>
              <a:t> Мария.</a:t>
            </a:r>
            <a:endParaRPr lang="ru-RU" dirty="0"/>
          </a:p>
        </p:txBody>
      </p:sp>
      <p:sp>
        <p:nvSpPr>
          <p:cNvPr id="3" name="Содержимое 2"/>
          <p:cNvSpPr>
            <a:spLocks noGrp="1"/>
          </p:cNvSpPr>
          <p:nvPr>
            <p:ph sz="half" idx="1"/>
          </p:nvPr>
        </p:nvSpPr>
        <p:spPr>
          <a:xfrm>
            <a:off x="0" y="1000108"/>
            <a:ext cx="4495800" cy="5857892"/>
          </a:xfrm>
        </p:spPr>
        <p:txBody>
          <a:bodyPr>
            <a:normAutofit fontScale="62500" lnSpcReduction="20000"/>
          </a:bodyPr>
          <a:lstStyle/>
          <a:p>
            <a:pPr>
              <a:buNone/>
            </a:pPr>
            <a:endParaRPr lang="ru-RU" dirty="0" smtClean="0"/>
          </a:p>
          <a:p>
            <a:pPr>
              <a:buNone/>
            </a:pPr>
            <a:r>
              <a:rPr lang="ru-RU" sz="3200" b="1" dirty="0" smtClean="0">
                <a:solidFill>
                  <a:schemeClr val="bg1"/>
                </a:solidFill>
              </a:rPr>
              <a:t>Мои впечатления:  я думаю что археология это интересная  наука, в которой постоянно узнаёшь что-то новое.  На протяжении всей недели  мы не только искали и находили предметы , но и проводили разметку участка по квадратам и выполняли сбор находок в размеченных нами местах. </a:t>
            </a:r>
          </a:p>
          <a:p>
            <a:pPr>
              <a:buNone/>
            </a:pPr>
            <a:r>
              <a:rPr lang="ru-RU" sz="3200" b="1" dirty="0" smtClean="0">
                <a:solidFill>
                  <a:schemeClr val="bg1"/>
                </a:solidFill>
              </a:rPr>
              <a:t>Из найденных мной предметов мне понравился материал – керамика. Мне стало интересно как люди жившие в то время изготавливали её, как наносили орнамент на предметы . Мне было интересно принять самой участие в таких археологических  находках и  найти старинные предметы, которые имеют свою историческую значимость</a:t>
            </a:r>
            <a:r>
              <a:rPr lang="ru-RU" sz="3200" dirty="0" smtClean="0"/>
              <a:t>.</a:t>
            </a:r>
            <a:endParaRPr lang="ru-RU" sz="3200" dirty="0"/>
          </a:p>
        </p:txBody>
      </p:sp>
      <p:pic>
        <p:nvPicPr>
          <p:cNvPr id="5" name="Picture 2"/>
          <p:cNvPicPr>
            <a:picLocks noGrp="1" noChangeAspect="1" noChangeArrowheads="1"/>
          </p:cNvPicPr>
          <p:nvPr>
            <p:ph sz="half" idx="2"/>
          </p:nvPr>
        </p:nvPicPr>
        <p:blipFill>
          <a:blip r:embed="rId2" cstate="print"/>
          <a:srcRect/>
          <a:stretch>
            <a:fillRect/>
          </a:stretch>
        </p:blipFill>
        <p:spPr bwMode="auto">
          <a:xfrm>
            <a:off x="4643438" y="1428736"/>
            <a:ext cx="4038600" cy="32413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fontScale="90000"/>
          </a:bodyPr>
          <a:lstStyle/>
          <a:p>
            <a:r>
              <a:rPr lang="ru-RU" dirty="0" err="1" smtClean="0"/>
              <a:t>Самар</a:t>
            </a:r>
            <a:r>
              <a:rPr lang="ru-RU" dirty="0" smtClean="0"/>
              <a:t> Алексей.</a:t>
            </a:r>
            <a:endParaRPr lang="ru-RU" dirty="0"/>
          </a:p>
        </p:txBody>
      </p:sp>
      <p:sp>
        <p:nvSpPr>
          <p:cNvPr id="3" name="Содержимое 2"/>
          <p:cNvSpPr>
            <a:spLocks noGrp="1"/>
          </p:cNvSpPr>
          <p:nvPr>
            <p:ph sz="half" idx="1"/>
          </p:nvPr>
        </p:nvSpPr>
        <p:spPr>
          <a:xfrm>
            <a:off x="0" y="500042"/>
            <a:ext cx="4714876" cy="6357958"/>
          </a:xfrm>
        </p:spPr>
        <p:txBody>
          <a:bodyPr>
            <a:normAutofit fontScale="92500" lnSpcReduction="10000"/>
          </a:bodyPr>
          <a:lstStyle/>
          <a:p>
            <a:pPr>
              <a:buNone/>
            </a:pPr>
            <a:endParaRPr lang="ru-RU" dirty="0" smtClean="0"/>
          </a:p>
          <a:p>
            <a:pPr>
              <a:buNone/>
            </a:pPr>
            <a:r>
              <a:rPr lang="ru-RU" b="1" dirty="0" smtClean="0">
                <a:solidFill>
                  <a:schemeClr val="bg1"/>
                </a:solidFill>
              </a:rPr>
              <a:t>Моё впечатление о находке.</a:t>
            </a:r>
          </a:p>
          <a:p>
            <a:pPr>
              <a:buNone/>
            </a:pPr>
            <a:r>
              <a:rPr lang="ru-RU" b="1" dirty="0" smtClean="0">
                <a:solidFill>
                  <a:schemeClr val="bg1"/>
                </a:solidFill>
              </a:rPr>
              <a:t>Мы ходили на Амур искали всякие  камни, керамику и другие вещи. Мне очень понравилось искать.  </a:t>
            </a:r>
          </a:p>
          <a:p>
            <a:pPr>
              <a:buNone/>
            </a:pPr>
            <a:r>
              <a:rPr lang="ru-RU" b="1" dirty="0" smtClean="0">
                <a:solidFill>
                  <a:schemeClr val="bg1"/>
                </a:solidFill>
              </a:rPr>
              <a:t>Было очень жарко. Я долго не мог ничего найти, мне стало немного грустно.  И наконец, я нашёл  большой камень, который оказался  не просто камнем, а древним предметом - шлифовальной плитой.  Плита она оказалась тяжёлой, с одной стороны она оказалась гладкой, а с другой    мятой.</a:t>
            </a:r>
          </a:p>
        </p:txBody>
      </p:sp>
      <p:pic>
        <p:nvPicPr>
          <p:cNvPr id="5" name="Picture 3"/>
          <p:cNvPicPr>
            <a:picLocks noGrp="1" noChangeAspect="1" noChangeArrowheads="1"/>
          </p:cNvPicPr>
          <p:nvPr>
            <p:ph sz="half" idx="2"/>
          </p:nvPr>
        </p:nvPicPr>
        <p:blipFill>
          <a:blip r:embed="rId2" cstate="print"/>
          <a:srcRect/>
          <a:stretch>
            <a:fillRect/>
          </a:stretch>
        </p:blipFill>
        <p:spPr bwMode="auto">
          <a:xfrm>
            <a:off x="4929190" y="1142984"/>
            <a:ext cx="4000496" cy="32110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lstStyle/>
          <a:p>
            <a:r>
              <a:rPr lang="ru-RU" dirty="0" err="1" smtClean="0"/>
              <a:t>Дугаёв</a:t>
            </a:r>
            <a:r>
              <a:rPr lang="ru-RU" dirty="0" smtClean="0"/>
              <a:t> Марк.</a:t>
            </a:r>
            <a:endParaRPr lang="ru-RU" dirty="0"/>
          </a:p>
        </p:txBody>
      </p:sp>
      <p:sp>
        <p:nvSpPr>
          <p:cNvPr id="3" name="Содержимое 2"/>
          <p:cNvSpPr>
            <a:spLocks noGrp="1"/>
          </p:cNvSpPr>
          <p:nvPr>
            <p:ph sz="half" idx="1"/>
          </p:nvPr>
        </p:nvSpPr>
        <p:spPr>
          <a:xfrm>
            <a:off x="500034" y="1357298"/>
            <a:ext cx="3686172" cy="4840303"/>
          </a:xfrm>
        </p:spPr>
        <p:txBody>
          <a:bodyPr/>
          <a:lstStyle/>
          <a:p>
            <a:pPr>
              <a:buNone/>
            </a:pPr>
            <a:endParaRPr lang="ru-RU" dirty="0" smtClean="0"/>
          </a:p>
          <a:p>
            <a:pPr>
              <a:buNone/>
            </a:pPr>
            <a:r>
              <a:rPr lang="ru-RU" b="1" dirty="0" smtClean="0">
                <a:solidFill>
                  <a:schemeClr val="bg1"/>
                </a:solidFill>
              </a:rPr>
              <a:t>Мне понравилось мыть археологические находки  папиной щёткой. </a:t>
            </a:r>
            <a:endParaRPr lang="ru-RU" b="1" dirty="0">
              <a:solidFill>
                <a:schemeClr val="bg1"/>
              </a:solidFill>
            </a:endParaRPr>
          </a:p>
        </p:txBody>
      </p:sp>
      <p:pic>
        <p:nvPicPr>
          <p:cNvPr id="5124" name="Picture 4"/>
          <p:cNvPicPr>
            <a:picLocks noGrp="1" noChangeAspect="1" noChangeArrowheads="1"/>
          </p:cNvPicPr>
          <p:nvPr>
            <p:ph sz="half" idx="2"/>
          </p:nvPr>
        </p:nvPicPr>
        <p:blipFill>
          <a:blip r:embed="rId2" cstate="print"/>
          <a:srcRect/>
          <a:stretch>
            <a:fillRect/>
          </a:stretch>
        </p:blipFill>
        <p:spPr bwMode="auto">
          <a:xfrm>
            <a:off x="4837994" y="1153326"/>
            <a:ext cx="4020286" cy="4972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Курительная трубка.</a:t>
            </a:r>
            <a:endParaRPr lang="ru-RU"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642910" y="1357297"/>
            <a:ext cx="3786214" cy="2291789"/>
          </a:xfrm>
          <a:prstGeom prst="rect">
            <a:avLst/>
          </a:prstGeom>
          <a:noFill/>
          <a:ln w="9525">
            <a:noFill/>
            <a:miter lim="800000"/>
            <a:headEnd/>
            <a:tailEnd/>
          </a:ln>
          <a:effectLst/>
        </p:spPr>
      </p:pic>
      <p:pic>
        <p:nvPicPr>
          <p:cNvPr id="3075" name="Picture 3"/>
          <p:cNvPicPr>
            <a:picLocks noGrp="1" noChangeAspect="1" noChangeArrowheads="1"/>
          </p:cNvPicPr>
          <p:nvPr>
            <p:ph sz="half" idx="1"/>
          </p:nvPr>
        </p:nvPicPr>
        <p:blipFill>
          <a:blip r:embed="rId3" cstate="print"/>
          <a:srcRect/>
          <a:stretch>
            <a:fillRect/>
          </a:stretch>
        </p:blipFill>
        <p:spPr bwMode="auto">
          <a:xfrm>
            <a:off x="4519334" y="3857628"/>
            <a:ext cx="3881848" cy="2370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5 день. Работа в музее, с раннее найденными находками. </a:t>
            </a:r>
            <a:endParaRPr lang="ru-RU" dirty="0"/>
          </a:p>
        </p:txBody>
      </p:sp>
      <p:sp>
        <p:nvSpPr>
          <p:cNvPr id="3" name="Содержимое 2"/>
          <p:cNvSpPr>
            <a:spLocks noGrp="1"/>
          </p:cNvSpPr>
          <p:nvPr>
            <p:ph idx="1"/>
          </p:nvPr>
        </p:nvSpPr>
        <p:spPr>
          <a:xfrm>
            <a:off x="1071538" y="1600200"/>
            <a:ext cx="7286676" cy="4709160"/>
          </a:xfrm>
        </p:spPr>
        <p:txBody>
          <a:bodyPr/>
          <a:lstStyle/>
          <a:p>
            <a:pPr>
              <a:buNone/>
            </a:pPr>
            <a:r>
              <a:rPr lang="ru-RU" b="1" dirty="0" smtClean="0">
                <a:solidFill>
                  <a:schemeClr val="bg1"/>
                </a:solidFill>
              </a:rPr>
              <a:t>1. Работа с найденными находками.</a:t>
            </a:r>
          </a:p>
          <a:p>
            <a:pPr>
              <a:buNone/>
            </a:pPr>
            <a:r>
              <a:rPr lang="ru-RU" b="1" dirty="0" smtClean="0">
                <a:solidFill>
                  <a:schemeClr val="bg1"/>
                </a:solidFill>
              </a:rPr>
              <a:t>2. Работа с документацией </a:t>
            </a:r>
            <a:r>
              <a:rPr lang="ru-RU" b="1" dirty="0" err="1" smtClean="0">
                <a:solidFill>
                  <a:schemeClr val="bg1"/>
                </a:solidFill>
              </a:rPr>
              <a:t>Гейкер</a:t>
            </a:r>
            <a:r>
              <a:rPr lang="ru-RU" b="1" dirty="0" smtClean="0">
                <a:solidFill>
                  <a:schemeClr val="bg1"/>
                </a:solidFill>
              </a:rPr>
              <a:t> В.И.</a:t>
            </a:r>
          </a:p>
          <a:p>
            <a:pPr>
              <a:buNone/>
            </a:pPr>
            <a:r>
              <a:rPr lang="ru-RU" b="1" dirty="0" smtClean="0">
                <a:solidFill>
                  <a:schemeClr val="bg1"/>
                </a:solidFill>
              </a:rPr>
              <a:t>3. Сортировка найденных предметов.</a:t>
            </a:r>
          </a:p>
          <a:p>
            <a:pPr>
              <a:buNone/>
            </a:pPr>
            <a:r>
              <a:rPr lang="ru-RU" b="1" dirty="0" smtClean="0">
                <a:solidFill>
                  <a:schemeClr val="bg1"/>
                </a:solidFill>
              </a:rPr>
              <a:t>4. Работа с текстом в газету «Приамурье» .</a:t>
            </a:r>
          </a:p>
          <a:p>
            <a:pPr>
              <a:buNone/>
            </a:pPr>
            <a:r>
              <a:rPr lang="ru-RU" b="1" dirty="0" smtClean="0">
                <a:solidFill>
                  <a:schemeClr val="bg1"/>
                </a:solidFill>
              </a:rPr>
              <a:t>Раннее железо. </a:t>
            </a:r>
            <a:r>
              <a:rPr lang="ru-RU" b="1" dirty="0" err="1" smtClean="0">
                <a:solidFill>
                  <a:schemeClr val="bg1"/>
                </a:solidFill>
              </a:rPr>
              <a:t>Пальцевская</a:t>
            </a:r>
            <a:r>
              <a:rPr lang="ru-RU" b="1" dirty="0" smtClean="0">
                <a:solidFill>
                  <a:schemeClr val="bg1"/>
                </a:solidFill>
              </a:rPr>
              <a:t> культура.</a:t>
            </a:r>
            <a:endParaRPr lang="ru-RU" b="1" dirty="0">
              <a:solidFill>
                <a:schemeClr val="bg1"/>
              </a:solidFill>
            </a:endParaRPr>
          </a:p>
        </p:txBody>
      </p:sp>
      <p:pic>
        <p:nvPicPr>
          <p:cNvPr id="2050" name="Picture 2"/>
          <p:cNvPicPr>
            <a:picLocks noChangeAspect="1" noChangeArrowheads="1"/>
          </p:cNvPicPr>
          <p:nvPr/>
        </p:nvPicPr>
        <p:blipFill>
          <a:blip r:embed="rId2" cstate="print"/>
          <a:srcRect/>
          <a:stretch>
            <a:fillRect/>
          </a:stretch>
        </p:blipFill>
        <p:spPr bwMode="auto">
          <a:xfrm>
            <a:off x="5429256" y="4357694"/>
            <a:ext cx="2312399" cy="2106778"/>
          </a:xfrm>
          <a:prstGeom prst="rect">
            <a:avLst/>
          </a:prstGeom>
          <a:noFill/>
          <a:ln w="9525">
            <a:noFill/>
            <a:miter lim="800000"/>
            <a:headEnd/>
            <a:tailEnd/>
          </a:ln>
          <a:effectLst/>
        </p:spPr>
      </p:pic>
      <p:pic>
        <p:nvPicPr>
          <p:cNvPr id="2052" name="Picture 4" descr="C:\Users\итц\Desktop\лето 14г\5 день\IMG_1230.JPG"/>
          <p:cNvPicPr>
            <a:picLocks noChangeAspect="1" noChangeArrowheads="1"/>
          </p:cNvPicPr>
          <p:nvPr/>
        </p:nvPicPr>
        <p:blipFill>
          <a:blip r:embed="rId3" cstate="print"/>
          <a:srcRect/>
          <a:stretch>
            <a:fillRect/>
          </a:stretch>
        </p:blipFill>
        <p:spPr bwMode="auto">
          <a:xfrm>
            <a:off x="1643042" y="4286256"/>
            <a:ext cx="2287818" cy="227870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Текст в газету «Приамурье»</a:t>
            </a:r>
            <a:endParaRPr lang="ru-RU" dirty="0"/>
          </a:p>
        </p:txBody>
      </p:sp>
      <p:sp>
        <p:nvSpPr>
          <p:cNvPr id="3" name="Содержимое 2"/>
          <p:cNvSpPr>
            <a:spLocks noGrp="1"/>
          </p:cNvSpPr>
          <p:nvPr>
            <p:ph idx="1"/>
          </p:nvPr>
        </p:nvSpPr>
        <p:spPr>
          <a:xfrm>
            <a:off x="457200" y="1214422"/>
            <a:ext cx="7972452" cy="5094938"/>
          </a:xfrm>
        </p:spPr>
        <p:txBody>
          <a:bodyPr>
            <a:normAutofit fontScale="40000" lnSpcReduction="20000"/>
          </a:bodyPr>
          <a:lstStyle/>
          <a:p>
            <a:pPr>
              <a:buNone/>
            </a:pPr>
            <a:r>
              <a:rPr lang="ru-RU" dirty="0" smtClean="0"/>
              <a:t> </a:t>
            </a:r>
          </a:p>
          <a:p>
            <a:pPr>
              <a:buNone/>
            </a:pPr>
            <a:r>
              <a:rPr lang="ru-RU" sz="3000" b="1" dirty="0" smtClean="0">
                <a:solidFill>
                  <a:schemeClr val="bg1"/>
                </a:solidFill>
              </a:rPr>
              <a:t>2014 год. Берега Амура. Археологи и этнографы, многие поколения коренных жителей, живущих здесь, веками задавались вопросом: какие тайны хранит великий </a:t>
            </a:r>
            <a:r>
              <a:rPr lang="ru-RU" sz="3000" b="1" dirty="0" err="1" smtClean="0">
                <a:solidFill>
                  <a:schemeClr val="bg1"/>
                </a:solidFill>
              </a:rPr>
              <a:t>Мангбо</a:t>
            </a:r>
            <a:r>
              <a:rPr lang="ru-RU" sz="3000" b="1" dirty="0" smtClean="0">
                <a:solidFill>
                  <a:schemeClr val="bg1"/>
                </a:solidFill>
              </a:rPr>
              <a:t> в своих песках и водах? Сегодня, имея в запасе уже накопленные знания о природе, истории и демографии Приамурья, мы можем проанализировать лишь некоторые аспекты жизни древних людей.</a:t>
            </a:r>
          </a:p>
          <a:p>
            <a:pPr>
              <a:buNone/>
            </a:pPr>
            <a:r>
              <a:rPr lang="ru-RU" sz="3000" b="1" dirty="0" smtClean="0">
                <a:solidFill>
                  <a:schemeClr val="bg1"/>
                </a:solidFill>
              </a:rPr>
              <a:t>Как известно исследователям, в районе села Нижние </a:t>
            </a:r>
            <a:r>
              <a:rPr lang="ru-RU" sz="3000" b="1" dirty="0" err="1" smtClean="0">
                <a:solidFill>
                  <a:schemeClr val="bg1"/>
                </a:solidFill>
              </a:rPr>
              <a:t>Халбы</a:t>
            </a:r>
            <a:r>
              <a:rPr lang="ru-RU" sz="3000" b="1" dirty="0" smtClean="0">
                <a:solidFill>
                  <a:schemeClr val="bg1"/>
                </a:solidFill>
              </a:rPr>
              <a:t>, а именно на берегу озера </a:t>
            </a:r>
            <a:r>
              <a:rPr lang="ru-RU" sz="3000" b="1" dirty="0" err="1" smtClean="0">
                <a:solidFill>
                  <a:schemeClr val="bg1"/>
                </a:solidFill>
              </a:rPr>
              <a:t>Халбинка</a:t>
            </a:r>
            <a:r>
              <a:rPr lang="ru-RU" sz="3000" b="1" dirty="0" smtClean="0">
                <a:solidFill>
                  <a:schemeClr val="bg1"/>
                </a:solidFill>
              </a:rPr>
              <a:t>, в раннем железном веке было поселение рыбаков и охотников примерной площадью около 200м</a:t>
            </a:r>
            <a:r>
              <a:rPr lang="ru-RU" sz="3000" b="1" baseline="30000" dirty="0" smtClean="0">
                <a:solidFill>
                  <a:schemeClr val="bg1"/>
                </a:solidFill>
              </a:rPr>
              <a:t>2</a:t>
            </a:r>
            <a:r>
              <a:rPr lang="ru-RU" sz="3000" b="1" dirty="0" smtClean="0">
                <a:solidFill>
                  <a:schemeClr val="bg1"/>
                </a:solidFill>
              </a:rPr>
              <a:t>. Время его существования доподлинно неизвестно, однако местные жители не раз находили здесь различные свидетельства, доказывающие этот факт. Осеннее наводнение 2013 года размыло берега Амура и озера, и, можно сказать, поспособствовало тому, что вскоре началась плодотворная работа по поиску и сохранению древних культурных ценностей села. </a:t>
            </a:r>
          </a:p>
          <a:p>
            <a:pPr>
              <a:buNone/>
            </a:pPr>
            <a:r>
              <a:rPr lang="ru-RU" sz="3000" b="1" dirty="0" smtClean="0">
                <a:solidFill>
                  <a:schemeClr val="bg1"/>
                </a:solidFill>
              </a:rPr>
              <a:t>В середине лета на базе школьного этнографического музея «Амурская радуга» МБОУ СОШ </a:t>
            </a:r>
            <a:r>
              <a:rPr lang="ru-RU" sz="3000" b="1" dirty="0" err="1" smtClean="0">
                <a:solidFill>
                  <a:schemeClr val="bg1"/>
                </a:solidFill>
              </a:rPr>
              <a:t>Нижнехалбинского</a:t>
            </a:r>
            <a:r>
              <a:rPr lang="ru-RU" sz="3000" b="1" dirty="0" smtClean="0">
                <a:solidFill>
                  <a:schemeClr val="bg1"/>
                </a:solidFill>
              </a:rPr>
              <a:t> сельского поселения (руководитель Серова Н.С.) в сотрудничестве с преподавателем Факультета истории и юриспруденции </a:t>
            </a:r>
            <a:r>
              <a:rPr lang="ru-RU" sz="3000" b="1" dirty="0" err="1" smtClean="0">
                <a:solidFill>
                  <a:schemeClr val="bg1"/>
                </a:solidFill>
              </a:rPr>
              <a:t>АмГПГУ</a:t>
            </a:r>
            <a:r>
              <a:rPr lang="ru-RU" sz="3000" b="1" dirty="0" smtClean="0">
                <a:solidFill>
                  <a:schemeClr val="bg1"/>
                </a:solidFill>
              </a:rPr>
              <a:t>, кандидатом исторических наук Филатовой </a:t>
            </a:r>
            <a:r>
              <a:rPr lang="ru-RU" sz="3000" b="1" dirty="0" err="1" smtClean="0">
                <a:solidFill>
                  <a:schemeClr val="bg1"/>
                </a:solidFill>
              </a:rPr>
              <a:t>Иннгой</a:t>
            </a:r>
            <a:r>
              <a:rPr lang="ru-RU" sz="3000" b="1" dirty="0" smtClean="0">
                <a:solidFill>
                  <a:schemeClr val="bg1"/>
                </a:solidFill>
              </a:rPr>
              <a:t> Владимировной был организован профильный лагерь «Юный археолог». </a:t>
            </a:r>
          </a:p>
          <a:p>
            <a:pPr>
              <a:buNone/>
            </a:pPr>
            <a:r>
              <a:rPr lang="ru-RU" sz="3000" b="1" dirty="0" smtClean="0">
                <a:solidFill>
                  <a:schemeClr val="bg1"/>
                </a:solidFill>
              </a:rPr>
              <a:t>Вместе с </a:t>
            </a:r>
            <a:r>
              <a:rPr lang="ru-RU" sz="3000" b="1" dirty="0" err="1" smtClean="0">
                <a:solidFill>
                  <a:schemeClr val="bg1"/>
                </a:solidFill>
              </a:rPr>
              <a:t>Иннгой</a:t>
            </a:r>
            <a:r>
              <a:rPr lang="ru-RU" sz="3000" b="1" dirty="0" smtClean="0">
                <a:solidFill>
                  <a:schemeClr val="bg1"/>
                </a:solidFill>
              </a:rPr>
              <a:t> Владимировной и Натальей Сергеевной ребята сформировали </a:t>
            </a:r>
            <a:r>
              <a:rPr lang="ru-RU" sz="3000" b="1" dirty="0" err="1" smtClean="0">
                <a:solidFill>
                  <a:schemeClr val="bg1"/>
                </a:solidFill>
              </a:rPr>
              <a:t>поиско-исследовательский</a:t>
            </a:r>
            <a:r>
              <a:rPr lang="ru-RU" sz="3000" b="1" dirty="0" smtClean="0">
                <a:solidFill>
                  <a:schemeClr val="bg1"/>
                </a:solidFill>
              </a:rPr>
              <a:t> отряд и занялись осмотром территории и сбором подъемного материала (без раскопок). Следует сказать, что находок действительно оказалось великое множество. Как ведущий специалист Филатова И.В. отметила, что все они принадлежат к разным археологическим культурам – от неолита до позднего средневековья, имеются также более современные – конца </a:t>
            </a:r>
            <a:r>
              <a:rPr lang="en-US" sz="3000" b="1" dirty="0" smtClean="0">
                <a:solidFill>
                  <a:schemeClr val="bg1"/>
                </a:solidFill>
              </a:rPr>
              <a:t>XIX</a:t>
            </a:r>
            <a:r>
              <a:rPr lang="ru-RU" sz="3000" b="1" dirty="0" smtClean="0">
                <a:solidFill>
                  <a:schemeClr val="bg1"/>
                </a:solidFill>
              </a:rPr>
              <a:t>-начала </a:t>
            </a:r>
            <a:r>
              <a:rPr lang="en-US" sz="3000" b="1" dirty="0" smtClean="0">
                <a:solidFill>
                  <a:schemeClr val="bg1"/>
                </a:solidFill>
              </a:rPr>
              <a:t>XX</a:t>
            </a:r>
            <a:r>
              <a:rPr lang="ru-RU" sz="3000" b="1" dirty="0" smtClean="0">
                <a:solidFill>
                  <a:schemeClr val="bg1"/>
                </a:solidFill>
              </a:rPr>
              <a:t> вв., а потому выделить что-то особенное нельзя.</a:t>
            </a:r>
          </a:p>
          <a:p>
            <a:pPr>
              <a:buNone/>
            </a:pPr>
            <a:r>
              <a:rPr lang="ru-RU" sz="3000" b="1" dirty="0" smtClean="0">
                <a:solidFill>
                  <a:schemeClr val="bg1"/>
                </a:solidFill>
              </a:rPr>
              <a:t>Среди археологического материала, собранного учащимися школы, можно увидеть большое количество каменных </a:t>
            </a:r>
            <a:r>
              <a:rPr lang="ru-RU" sz="3000" b="1" dirty="0" err="1" smtClean="0">
                <a:solidFill>
                  <a:schemeClr val="bg1"/>
                </a:solidFill>
              </a:rPr>
              <a:t>грузел</a:t>
            </a:r>
            <a:r>
              <a:rPr lang="ru-RU" sz="3000" b="1" dirty="0" smtClean="0">
                <a:solidFill>
                  <a:schemeClr val="bg1"/>
                </a:solidFill>
              </a:rPr>
              <a:t> (около 40 штук) разного размера, обломки топоров и тесел, скребел для первичной обработки шкур, обломки глиняных горшков разных археологических культур, рыболовных крючков, острогу, ручки от котлов, и даже кусочек окаменелого дерева.</a:t>
            </a:r>
          </a:p>
          <a:p>
            <a:pPr>
              <a:buNone/>
            </a:pPr>
            <a:r>
              <a:rPr lang="ru-RU" sz="3000" b="1" dirty="0" smtClean="0">
                <a:solidFill>
                  <a:schemeClr val="bg1"/>
                </a:solidFill>
              </a:rPr>
              <a:t>И хотя, работа профильного лагеря «Юный археолог» закончена, об окончании исследований говорить нельзя. В середине сентября </a:t>
            </a:r>
            <a:r>
              <a:rPr lang="ru-RU" sz="3000" b="1" dirty="0" err="1" smtClean="0">
                <a:solidFill>
                  <a:schemeClr val="bg1"/>
                </a:solidFill>
              </a:rPr>
              <a:t>Иннга</a:t>
            </a:r>
            <a:r>
              <a:rPr lang="ru-RU" sz="3000" b="1" dirty="0" smtClean="0">
                <a:solidFill>
                  <a:schemeClr val="bg1"/>
                </a:solidFill>
              </a:rPr>
              <a:t> Владимировна со своими студентами на базе нашей школы будет проводить конференцию и мастер-классы по этнографии с использованием найденного материала, а  летом следующего года планируется полноценная археологическая экспедиция, главной целью которой будут охранные раскопки древнего нанайского стойбища на берегу озера </a:t>
            </a:r>
            <a:r>
              <a:rPr lang="ru-RU" sz="3000" b="1" dirty="0" err="1" smtClean="0">
                <a:solidFill>
                  <a:schemeClr val="bg1"/>
                </a:solidFill>
              </a:rPr>
              <a:t>Халбинка</a:t>
            </a:r>
            <a:r>
              <a:rPr lang="ru-RU" sz="3000" b="1" dirty="0" smtClean="0">
                <a:solidFill>
                  <a:schemeClr val="bg1"/>
                </a:solidFill>
              </a:rPr>
              <a:t> и реки Амур.</a:t>
            </a:r>
          </a:p>
          <a:p>
            <a:pPr>
              <a:buNone/>
            </a:pPr>
            <a:r>
              <a:rPr lang="ru-RU" sz="3000" b="1" dirty="0" smtClean="0">
                <a:solidFill>
                  <a:schemeClr val="bg1"/>
                </a:solidFill>
              </a:rPr>
              <a:t> </a:t>
            </a:r>
          </a:p>
          <a:p>
            <a:endParaRPr lang="ru-RU" sz="3000"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fontScale="90000"/>
          </a:bodyPr>
          <a:lstStyle/>
          <a:p>
            <a:r>
              <a:rPr lang="ru-RU" dirty="0" smtClean="0"/>
              <a:t>Определение </a:t>
            </a:r>
            <a:r>
              <a:rPr lang="ru-RU" dirty="0" smtClean="0"/>
              <a:t>датировки керамики</a:t>
            </a:r>
            <a:r>
              <a:rPr lang="ru-RU" dirty="0" smtClean="0"/>
              <a:t>.</a:t>
            </a:r>
            <a:endParaRPr lang="ru-RU"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071539" y="1329116"/>
            <a:ext cx="6639478" cy="49796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71546"/>
          </a:xfrm>
        </p:spPr>
        <p:txBody>
          <a:bodyPr/>
          <a:lstStyle/>
          <a:p>
            <a:r>
              <a:rPr lang="ru-RU" dirty="0" smtClean="0"/>
              <a:t>Научный отчёт.</a:t>
            </a:r>
            <a:endParaRPr lang="ru-RU" dirty="0"/>
          </a:p>
        </p:txBody>
      </p:sp>
      <p:sp>
        <p:nvSpPr>
          <p:cNvPr id="3" name="Содержимое 2"/>
          <p:cNvSpPr>
            <a:spLocks noGrp="1"/>
          </p:cNvSpPr>
          <p:nvPr>
            <p:ph idx="1"/>
          </p:nvPr>
        </p:nvSpPr>
        <p:spPr>
          <a:xfrm>
            <a:off x="0" y="785794"/>
            <a:ext cx="9144000" cy="6072206"/>
          </a:xfrm>
        </p:spPr>
        <p:txBody>
          <a:bodyPr/>
          <a:lstStyle/>
          <a:p>
            <a:pPr>
              <a:buNone/>
            </a:pPr>
            <a:r>
              <a:rPr lang="ru-RU" b="1" dirty="0" smtClean="0">
                <a:solidFill>
                  <a:schemeClr val="bg1"/>
                </a:solidFill>
              </a:rPr>
              <a:t>С 14.07.2014г – 18.07.2014г.  на территории сельского поселения Нижние </a:t>
            </a:r>
            <a:r>
              <a:rPr lang="ru-RU" b="1" dirty="0" err="1" smtClean="0">
                <a:solidFill>
                  <a:schemeClr val="bg1"/>
                </a:solidFill>
              </a:rPr>
              <a:t>Халбы</a:t>
            </a:r>
            <a:r>
              <a:rPr lang="ru-RU" b="1" dirty="0" smtClean="0">
                <a:solidFill>
                  <a:schemeClr val="bg1"/>
                </a:solidFill>
              </a:rPr>
              <a:t>  проводились археологические исследования – разведка, осмотр </a:t>
            </a:r>
            <a:r>
              <a:rPr lang="ru-RU" b="1" dirty="0" smtClean="0">
                <a:solidFill>
                  <a:schemeClr val="bg1"/>
                </a:solidFill>
              </a:rPr>
              <a:t>места </a:t>
            </a:r>
            <a:r>
              <a:rPr lang="ru-RU" b="1" dirty="0" smtClean="0">
                <a:solidFill>
                  <a:schemeClr val="bg1"/>
                </a:solidFill>
              </a:rPr>
              <a:t>нахождений, сбор подъёмного материала.   </a:t>
            </a:r>
          </a:p>
          <a:p>
            <a:pPr>
              <a:buNone/>
            </a:pPr>
            <a:r>
              <a:rPr lang="ru-RU" b="1" dirty="0" smtClean="0">
                <a:solidFill>
                  <a:schemeClr val="bg1"/>
                </a:solidFill>
              </a:rPr>
              <a:t>        В работе принимали участие ученики </a:t>
            </a:r>
            <a:r>
              <a:rPr lang="ru-RU" b="1" dirty="0" smtClean="0">
                <a:solidFill>
                  <a:schemeClr val="bg1"/>
                </a:solidFill>
              </a:rPr>
              <a:t>школы и студенты </a:t>
            </a:r>
            <a:r>
              <a:rPr lang="ru-RU" b="1" dirty="0" err="1" smtClean="0">
                <a:solidFill>
                  <a:schemeClr val="bg1"/>
                </a:solidFill>
              </a:rPr>
              <a:t>АмГПГУ</a:t>
            </a:r>
            <a:r>
              <a:rPr lang="ru-RU" b="1" dirty="0" smtClean="0">
                <a:solidFill>
                  <a:schemeClr val="bg1"/>
                </a:solidFill>
              </a:rPr>
              <a:t>. </a:t>
            </a:r>
            <a:endParaRPr lang="ru-RU" b="1" dirty="0" smtClean="0">
              <a:solidFill>
                <a:schemeClr val="bg1"/>
              </a:solidFill>
            </a:endParaRPr>
          </a:p>
          <a:p>
            <a:pPr>
              <a:buNone/>
            </a:pPr>
            <a:r>
              <a:rPr lang="ru-RU" b="1" dirty="0" smtClean="0">
                <a:solidFill>
                  <a:schemeClr val="bg1"/>
                </a:solidFill>
              </a:rPr>
              <a:t> Цель: ознакомление с основами полевых и камеральных работ, отработка навыков, определение и </a:t>
            </a:r>
            <a:r>
              <a:rPr lang="ru-RU" b="1" dirty="0" smtClean="0">
                <a:solidFill>
                  <a:schemeClr val="bg1"/>
                </a:solidFill>
              </a:rPr>
              <a:t>сбор </a:t>
            </a:r>
            <a:r>
              <a:rPr lang="ru-RU" b="1" dirty="0" smtClean="0">
                <a:solidFill>
                  <a:schemeClr val="bg1"/>
                </a:solidFill>
              </a:rPr>
              <a:t>археологического материала. </a:t>
            </a:r>
          </a:p>
          <a:p>
            <a:pPr>
              <a:buNone/>
            </a:pPr>
            <a:r>
              <a:rPr lang="ru-RU" b="1" dirty="0" smtClean="0">
                <a:solidFill>
                  <a:schemeClr val="bg1"/>
                </a:solidFill>
              </a:rPr>
              <a:t> Воспитание патриотических </a:t>
            </a:r>
            <a:r>
              <a:rPr lang="ru-RU" b="1" dirty="0" smtClean="0">
                <a:solidFill>
                  <a:schemeClr val="bg1"/>
                </a:solidFill>
              </a:rPr>
              <a:t>чувств, </a:t>
            </a:r>
            <a:r>
              <a:rPr lang="ru-RU" b="1" dirty="0" smtClean="0">
                <a:solidFill>
                  <a:schemeClr val="bg1"/>
                </a:solidFill>
              </a:rPr>
              <a:t>гордости за своё село и </a:t>
            </a:r>
            <a:r>
              <a:rPr lang="ru-RU" b="1" dirty="0" smtClean="0">
                <a:solidFill>
                  <a:schemeClr val="bg1"/>
                </a:solidFill>
              </a:rPr>
              <a:t>проживание </a:t>
            </a:r>
            <a:r>
              <a:rPr lang="ru-RU" b="1" dirty="0" smtClean="0">
                <a:solidFill>
                  <a:schemeClr val="bg1"/>
                </a:solidFill>
              </a:rPr>
              <a:t>в нём. </a:t>
            </a:r>
          </a:p>
          <a:p>
            <a:pPr>
              <a:buNone/>
            </a:pPr>
            <a:r>
              <a:rPr lang="ru-RU" b="1" dirty="0" smtClean="0">
                <a:solidFill>
                  <a:schemeClr val="bg1"/>
                </a:solidFill>
              </a:rPr>
              <a:t>Весь собранный материал передан в археологический отдел школьного музея. </a:t>
            </a:r>
            <a:endParaRPr lang="ru-RU" b="1"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17638"/>
          </a:xfrm>
        </p:spPr>
        <p:txBody>
          <a:bodyPr>
            <a:normAutofit/>
          </a:bodyPr>
          <a:lstStyle/>
          <a:p>
            <a:r>
              <a:rPr lang="ru-RU" dirty="0" smtClean="0"/>
              <a:t>План совместной работы на сентябрь</a:t>
            </a:r>
            <a:endParaRPr lang="ru-RU" dirty="0"/>
          </a:p>
        </p:txBody>
      </p:sp>
      <p:sp>
        <p:nvSpPr>
          <p:cNvPr id="3" name="Содержимое 2"/>
          <p:cNvSpPr>
            <a:spLocks noGrp="1"/>
          </p:cNvSpPr>
          <p:nvPr>
            <p:ph idx="1"/>
          </p:nvPr>
        </p:nvSpPr>
        <p:spPr>
          <a:xfrm>
            <a:off x="0" y="1214422"/>
            <a:ext cx="9144000" cy="5643578"/>
          </a:xfrm>
        </p:spPr>
        <p:txBody>
          <a:bodyPr>
            <a:normAutofit fontScale="92500" lnSpcReduction="20000"/>
          </a:bodyPr>
          <a:lstStyle/>
          <a:p>
            <a:pPr>
              <a:buNone/>
            </a:pPr>
            <a:r>
              <a:rPr lang="ru-RU" b="1" dirty="0" smtClean="0">
                <a:solidFill>
                  <a:schemeClr val="bg1"/>
                </a:solidFill>
              </a:rPr>
              <a:t>1. </a:t>
            </a:r>
            <a:r>
              <a:rPr lang="ru-RU" b="1" dirty="0" smtClean="0">
                <a:solidFill>
                  <a:schemeClr val="bg1"/>
                </a:solidFill>
              </a:rPr>
              <a:t>Мастер-класс </a:t>
            </a:r>
            <a:r>
              <a:rPr lang="ru-RU" b="1" dirty="0" smtClean="0">
                <a:solidFill>
                  <a:schemeClr val="bg1"/>
                </a:solidFill>
              </a:rPr>
              <a:t>по этнографии: «Декоративно – прикладное искусство» (вырезка трафаретов, вышивка, элементы орнамента)</a:t>
            </a:r>
          </a:p>
          <a:p>
            <a:pPr>
              <a:buNone/>
            </a:pPr>
            <a:r>
              <a:rPr lang="ru-RU" b="1" dirty="0" smtClean="0">
                <a:solidFill>
                  <a:schemeClr val="bg1"/>
                </a:solidFill>
              </a:rPr>
              <a:t>2. </a:t>
            </a:r>
            <a:r>
              <a:rPr lang="ru-RU" b="1" dirty="0" smtClean="0">
                <a:solidFill>
                  <a:schemeClr val="bg1"/>
                </a:solidFill>
              </a:rPr>
              <a:t>Мастер-класс </a:t>
            </a:r>
            <a:r>
              <a:rPr lang="ru-RU" b="1" dirty="0" smtClean="0">
                <a:solidFill>
                  <a:schemeClr val="bg1"/>
                </a:solidFill>
              </a:rPr>
              <a:t>по музейной деятельности.</a:t>
            </a:r>
          </a:p>
          <a:p>
            <a:pPr>
              <a:buNone/>
            </a:pPr>
            <a:r>
              <a:rPr lang="ru-RU" b="1" dirty="0" smtClean="0">
                <a:solidFill>
                  <a:schemeClr val="bg1"/>
                </a:solidFill>
              </a:rPr>
              <a:t>(составление коллекционных описей, заполнение инвентарных карточек, описание музейных предметов, составление </a:t>
            </a:r>
            <a:r>
              <a:rPr lang="ru-RU" b="1" dirty="0" smtClean="0">
                <a:solidFill>
                  <a:schemeClr val="bg1"/>
                </a:solidFill>
              </a:rPr>
              <a:t>тематико </a:t>
            </a:r>
            <a:r>
              <a:rPr lang="ru-RU" b="1" dirty="0" smtClean="0">
                <a:solidFill>
                  <a:schemeClr val="bg1"/>
                </a:solidFill>
              </a:rPr>
              <a:t>- экспозиционных планов, составление и планирование экспозиционных экскурсий)</a:t>
            </a:r>
          </a:p>
          <a:p>
            <a:pPr>
              <a:buNone/>
            </a:pPr>
            <a:r>
              <a:rPr lang="ru-RU" b="1" dirty="0" smtClean="0">
                <a:solidFill>
                  <a:schemeClr val="bg1"/>
                </a:solidFill>
              </a:rPr>
              <a:t>3. Работа с собранным музейным экспонатом.</a:t>
            </a:r>
          </a:p>
          <a:p>
            <a:pPr>
              <a:buNone/>
            </a:pPr>
            <a:r>
              <a:rPr lang="ru-RU" b="1" dirty="0" smtClean="0">
                <a:solidFill>
                  <a:schemeClr val="bg1"/>
                </a:solidFill>
              </a:rPr>
              <a:t>4. Выезд детей в университет на экскурсию по факультету истории и </a:t>
            </a:r>
            <a:r>
              <a:rPr lang="ru-RU" b="1" dirty="0" smtClean="0">
                <a:solidFill>
                  <a:schemeClr val="bg1"/>
                </a:solidFill>
              </a:rPr>
              <a:t>юриспруденции.</a:t>
            </a:r>
            <a:endParaRPr lang="ru-RU" b="1" dirty="0" smtClean="0">
              <a:solidFill>
                <a:schemeClr val="bg1"/>
              </a:solidFill>
            </a:endParaRPr>
          </a:p>
          <a:p>
            <a:pPr>
              <a:buNone/>
            </a:pPr>
            <a:r>
              <a:rPr lang="ru-RU" b="1" dirty="0" smtClean="0">
                <a:solidFill>
                  <a:schemeClr val="bg1"/>
                </a:solidFill>
              </a:rPr>
              <a:t>5. Встречи, беседы со старейшинами села.</a:t>
            </a:r>
          </a:p>
          <a:p>
            <a:pPr>
              <a:buNone/>
            </a:pPr>
            <a:r>
              <a:rPr lang="ru-RU" b="1" dirty="0" smtClean="0">
                <a:solidFill>
                  <a:schemeClr val="bg1"/>
                </a:solidFill>
              </a:rPr>
              <a:t>6. Конференция по результатам работы профильного лагеря «Юный археолог».</a:t>
            </a:r>
            <a:endParaRPr lang="ru-RU" b="1"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3000"/>
          </a:xfrm>
        </p:spPr>
        <p:txBody>
          <a:bodyPr>
            <a:normAutofit fontScale="90000"/>
          </a:bodyPr>
          <a:lstStyle/>
          <a:p>
            <a:r>
              <a:rPr lang="ru-RU" dirty="0" smtClean="0"/>
              <a:t>Участники археологического лагеря.</a:t>
            </a:r>
            <a:endParaRPr lang="ru-RU" dirty="0"/>
          </a:p>
        </p:txBody>
      </p:sp>
      <p:pic>
        <p:nvPicPr>
          <p:cNvPr id="2050" name="Picture 2" descr="C:\Users\итц\Desktop\лето 14г\1 день\IMG_0945.JPG"/>
          <p:cNvPicPr>
            <a:picLocks noGrp="1" noChangeAspect="1" noChangeArrowheads="1"/>
          </p:cNvPicPr>
          <p:nvPr>
            <p:ph idx="1"/>
          </p:nvPr>
        </p:nvPicPr>
        <p:blipFill>
          <a:blip r:embed="rId2" cstate="print"/>
          <a:srcRect/>
          <a:stretch>
            <a:fillRect/>
          </a:stretch>
        </p:blipFill>
        <p:spPr bwMode="auto">
          <a:xfrm>
            <a:off x="1500166" y="1214422"/>
            <a:ext cx="6278033" cy="4708525"/>
          </a:xfrm>
          <a:prstGeom prst="rect">
            <a:avLst/>
          </a:prstGeom>
          <a:noFill/>
        </p:spPr>
      </p:pic>
      <p:sp>
        <p:nvSpPr>
          <p:cNvPr id="5" name="Прямоугольник 4"/>
          <p:cNvSpPr/>
          <p:nvPr/>
        </p:nvSpPr>
        <p:spPr>
          <a:xfrm>
            <a:off x="1357290" y="5934670"/>
            <a:ext cx="6566669"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ru-RU" sz="5400" b="1" cap="none" spc="0" dirty="0" smtClean="0">
                <a:ln w="50800"/>
                <a:solidFill>
                  <a:schemeClr val="bg1">
                    <a:shade val="50000"/>
                  </a:schemeClr>
                </a:solidFill>
                <a:effectLst/>
              </a:rPr>
              <a:t>Спасибо за работу!!!</a:t>
            </a:r>
            <a:endParaRPr lang="ru-RU" sz="5400" b="1" cap="none" spc="0" dirty="0">
              <a:ln w="50800"/>
              <a:solidFill>
                <a:schemeClr val="bg1">
                  <a:shade val="50000"/>
                </a:schemeClr>
              </a:solidFill>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fontScale="90000"/>
          </a:bodyPr>
          <a:lstStyle/>
          <a:p>
            <a:r>
              <a:rPr lang="ru-RU" dirty="0" smtClean="0"/>
              <a:t>Осмотр находок.</a:t>
            </a:r>
            <a:endParaRPr lang="ru-RU"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432983" y="1142984"/>
            <a:ext cx="6887654" cy="51657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fontScale="90000"/>
          </a:bodyPr>
          <a:lstStyle/>
          <a:p>
            <a:r>
              <a:rPr lang="ru-RU" dirty="0" smtClean="0"/>
              <a:t>Рабочие моменты, осмотр памятников.</a:t>
            </a:r>
            <a:endParaRPr lang="ru-RU" dirty="0"/>
          </a:p>
        </p:txBody>
      </p:sp>
      <p:pic>
        <p:nvPicPr>
          <p:cNvPr id="25602" name="Picture 2" descr="C:\Users\итц\Desktop\Новая папка (3)\IMG_0982.JPG"/>
          <p:cNvPicPr>
            <a:picLocks noGrp="1" noChangeAspect="1" noChangeArrowheads="1"/>
          </p:cNvPicPr>
          <p:nvPr>
            <p:ph idx="1"/>
          </p:nvPr>
        </p:nvPicPr>
        <p:blipFill>
          <a:blip r:embed="rId2" cstate="print"/>
          <a:srcRect/>
          <a:stretch>
            <a:fillRect/>
          </a:stretch>
        </p:blipFill>
        <p:spPr bwMode="auto">
          <a:xfrm>
            <a:off x="5286380" y="1428736"/>
            <a:ext cx="3531394" cy="4708525"/>
          </a:xfrm>
          <a:prstGeom prst="rect">
            <a:avLst/>
          </a:prstGeom>
          <a:noFill/>
        </p:spPr>
      </p:pic>
      <p:pic>
        <p:nvPicPr>
          <p:cNvPr id="25603" name="Picture 3"/>
          <p:cNvPicPr>
            <a:picLocks noChangeAspect="1" noChangeArrowheads="1"/>
          </p:cNvPicPr>
          <p:nvPr/>
        </p:nvPicPr>
        <p:blipFill>
          <a:blip r:embed="rId3" cstate="print"/>
          <a:srcRect/>
          <a:stretch>
            <a:fillRect/>
          </a:stretch>
        </p:blipFill>
        <p:spPr bwMode="auto">
          <a:xfrm>
            <a:off x="357158" y="1428736"/>
            <a:ext cx="4614137" cy="4786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lstStyle/>
          <a:p>
            <a:r>
              <a:rPr lang="ru-RU" dirty="0" smtClean="0"/>
              <a:t>Результат первого дня.</a:t>
            </a:r>
            <a:endParaRPr lang="ru-RU"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1142976" y="1000108"/>
            <a:ext cx="7157562" cy="53681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570</TotalTime>
  <Words>986</Words>
  <Application>Microsoft Office PowerPoint</Application>
  <PresentationFormat>Экран (4:3)</PresentationFormat>
  <Paragraphs>110</Paragraphs>
  <Slides>62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62</vt:i4>
      </vt:variant>
    </vt:vector>
  </HeadingPairs>
  <TitlesOfParts>
    <vt:vector size="63" baseType="lpstr">
      <vt:lpstr>Апекс</vt:lpstr>
      <vt:lpstr>Профильный лагерь «Юный археолог»</vt:lpstr>
      <vt:lpstr> Филатова Инга Владимировна кандидат исторических наук, доцент кафедры истории и юриспруденции АмГПГУ </vt:lpstr>
      <vt:lpstr>Встреча с учащимися школы.</vt:lpstr>
      <vt:lpstr>Первые находки.</vt:lpstr>
      <vt:lpstr>На берегу Амура.</vt:lpstr>
      <vt:lpstr>Определение датировки керамики.</vt:lpstr>
      <vt:lpstr>Осмотр находок.</vt:lpstr>
      <vt:lpstr>Рабочие моменты, осмотр памятников.</vt:lpstr>
      <vt:lpstr>Результат первого дня.</vt:lpstr>
      <vt:lpstr>Наши находки. </vt:lpstr>
      <vt:lpstr>Объяснение по собранному материалу.</vt:lpstr>
      <vt:lpstr>На берегу озера.</vt:lpstr>
      <vt:lpstr>На территории озера</vt:lpstr>
      <vt:lpstr>Осмотр территории памятника.</vt:lpstr>
      <vt:lpstr>Поселение на р. Халбинска. Рабочие моменты.</vt:lpstr>
      <vt:lpstr>Находки первого дня.</vt:lpstr>
      <vt:lpstr>Фрагмент венчика сосуда 12 век чжурчжэни</vt:lpstr>
      <vt:lpstr> Фрагмент венчика. Ранний железный век польцевская культура</vt:lpstr>
      <vt:lpstr>Фрагмент венчика. Неолит. Кондонская культура</vt:lpstr>
      <vt:lpstr>Фрагмент сосуда. Раннее средневековье. Культура мохэ.</vt:lpstr>
      <vt:lpstr>Фрагмент стенки сосуда. Неолит. Кондонская культура.</vt:lpstr>
      <vt:lpstr>Фрагмент котла. Нанайцы, 1 пол. 20 в. </vt:lpstr>
      <vt:lpstr>Жаровня. Нанайцы. пер.пол. 20 в. </vt:lpstr>
      <vt:lpstr>Второй день находок. Осмотр местонахождения памятника.</vt:lpstr>
      <vt:lpstr>Разметка участка </vt:lpstr>
      <vt:lpstr>Определение и сбор находок по квадратам.</vt:lpstr>
      <vt:lpstr>Результат второго дня Топоры. Ранний железный век.</vt:lpstr>
      <vt:lpstr>Скребловидное орудие.</vt:lpstr>
      <vt:lpstr>Грузила.</vt:lpstr>
      <vt:lpstr>Ощеп со следами использования.</vt:lpstr>
      <vt:lpstr>3 день археологического лагеря</vt:lpstr>
      <vt:lpstr>3 день археологического лагеря</vt:lpstr>
      <vt:lpstr>Сбор подъёмного материала.</vt:lpstr>
      <vt:lpstr>На берегу р. Халбинка.</vt:lpstr>
      <vt:lpstr>Шлифовальная плита для изготовления орудий. </vt:lpstr>
      <vt:lpstr>Грузило. Ранний железный век. Польцевская культура.2пол 1тыс. До н.э.</vt:lpstr>
      <vt:lpstr>Фрагмент стенки. Польцевская культура</vt:lpstr>
      <vt:lpstr>4 день лагеря. Камеральные работы  (помывка находок)</vt:lpstr>
      <vt:lpstr>Помывка находок.</vt:lpstr>
      <vt:lpstr>Обработка находок.</vt:lpstr>
      <vt:lpstr>Начало реставрационных работ.</vt:lpstr>
      <vt:lpstr>Фрагмент стенки сосуда. Польцевская культура. Ранний железный век.</vt:lpstr>
      <vt:lpstr>Фрагмент стенки сосуда. Польцевская культура. Ранний железный век.Налепной валик, пальцевый орнамент</vt:lpstr>
      <vt:lpstr>Раннее средневековье. Культура Мохэ. </vt:lpstr>
      <vt:lpstr>Кондонская культура. Неолит.</vt:lpstr>
      <vt:lpstr>Польцевская культура. Фрагмент стенки сосуда.</vt:lpstr>
      <vt:lpstr>Польцевская культура.</vt:lpstr>
      <vt:lpstr>Культура Мохэ.</vt:lpstr>
      <vt:lpstr>Наши впечатления о находках.</vt:lpstr>
      <vt:lpstr>Медведев Семён. </vt:lpstr>
      <vt:lpstr>Девжак Николай.</vt:lpstr>
      <vt:lpstr>Самар Вячеслав.</vt:lpstr>
      <vt:lpstr>Самар Алина</vt:lpstr>
      <vt:lpstr>Плетухина Мария.</vt:lpstr>
      <vt:lpstr>Самар Алексей.</vt:lpstr>
      <vt:lpstr>Дугаёв Марк.</vt:lpstr>
      <vt:lpstr>Курительная трубка.</vt:lpstr>
      <vt:lpstr>5 день. Работа в музее, с раннее найденными находками. </vt:lpstr>
      <vt:lpstr>Текст в газету «Приамурье»</vt:lpstr>
      <vt:lpstr>Научный отчёт.</vt:lpstr>
      <vt:lpstr>План совместной работы на сентябрь</vt:lpstr>
      <vt:lpstr>Участники археологического лагеря.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итц</dc:creator>
  <cp:lastModifiedBy>итц</cp:lastModifiedBy>
  <cp:revision>67</cp:revision>
  <dcterms:created xsi:type="dcterms:W3CDTF">2014-07-15T01:38:59Z</dcterms:created>
  <dcterms:modified xsi:type="dcterms:W3CDTF">2016-06-02T01:52:51Z</dcterms:modified>
</cp:coreProperties>
</file>